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1"/>
  </p:notesMasterIdLst>
  <p:handoutMasterIdLst>
    <p:handoutMasterId r:id="rId32"/>
  </p:handoutMasterIdLst>
  <p:sldIdLst>
    <p:sldId id="1567" r:id="rId6"/>
    <p:sldId id="2068" r:id="rId7"/>
    <p:sldId id="2067" r:id="rId8"/>
    <p:sldId id="2076136307" r:id="rId9"/>
    <p:sldId id="2134805608" r:id="rId10"/>
    <p:sldId id="2076137768" r:id="rId11"/>
    <p:sldId id="2076136388" r:id="rId12"/>
    <p:sldId id="2134805604" r:id="rId13"/>
    <p:sldId id="1648" r:id="rId14"/>
    <p:sldId id="2076136379" r:id="rId15"/>
    <p:sldId id="1649" r:id="rId16"/>
    <p:sldId id="2076136381" r:id="rId17"/>
    <p:sldId id="2076136274" r:id="rId18"/>
    <p:sldId id="2076136275" r:id="rId19"/>
    <p:sldId id="2076136374" r:id="rId20"/>
    <p:sldId id="2076136392" r:id="rId21"/>
    <p:sldId id="2134805609" r:id="rId22"/>
    <p:sldId id="2076137639" r:id="rId23"/>
    <p:sldId id="2134805606" r:id="rId24"/>
    <p:sldId id="2134805598" r:id="rId25"/>
    <p:sldId id="2076136368" r:id="rId26"/>
    <p:sldId id="2076135999" r:id="rId27"/>
    <p:sldId id="277" r:id="rId28"/>
    <p:sldId id="2134805605" r:id="rId29"/>
    <p:sldId id="1590"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7768"/>
            <p14:sldId id="2076136388"/>
            <p14:sldId id="2134805604"/>
            <p14:sldId id="1648"/>
            <p14:sldId id="2076136379"/>
            <p14:sldId id="1649"/>
            <p14:sldId id="2076136381"/>
            <p14:sldId id="2076136274"/>
            <p14:sldId id="2076136275"/>
            <p14:sldId id="2076136374"/>
            <p14:sldId id="2076136392"/>
            <p14:sldId id="2134805609"/>
            <p14:sldId id="2076137639"/>
            <p14:sldId id="2134805606"/>
            <p14:sldId id="2134805598"/>
            <p14:sldId id="2076136368"/>
            <p14:sldId id="2076135999"/>
          </p14:sldIdLst>
        </p14:section>
        <p14:section name="Extra Slides" id="{ECE1F6A5-BC29-4DB6-90D2-9DF35664B42A}">
          <p14:sldIdLst>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DD6D3-03B4-41DF-B8EC-97DBAB36E82B}" v="48" dt="2022-06-08T20:21:44.233"/>
    <p1510:client id="{58BA5E72-E296-4BCD-B9CD-C296E11601F8}" v="43" dt="2022-06-09T17:50:47.207"/>
    <p1510:client id="{6EAD6859-59FD-4FFB-9691-4DADA7C92462}" v="4" dt="2022-06-09T14:05:27.957"/>
    <p1510:client id="{783BB007-91B0-465E-9A4B-BAC33B908F34}" v="467" dt="2022-06-08T20:58:06.343"/>
    <p1510:client id="{7A9738C7-6DAE-4082-8B6D-C10DEED8102C}" v="118" dt="2022-06-09T13:51:44.708"/>
    <p1510:client id="{CA291345-AE61-4D81-AD6E-C92362DD6A6C}" v="13" dt="2022-06-08T21:00:24.951"/>
    <p1510:client id="{EF36E7F4-F4EE-429B-BD25-B9F1C6225B2C}" v="7" vWet="9" dt="2022-06-09T13:17:53.0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439" y="3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3:51:44.708" v="220" actId="20577"/>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8T15:41:51.571" v="214" actId="20577"/>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4T17:07:07.410" v="106"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5-26T22:19:56.812" v="10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Andrew Benson" userId="d38b912c-55d0-44ce-a085-5a039627a8b5" providerId="ADAL" clId="{58BA5E72-E296-4BCD-B9CD-C296E11601F8}"/>
    <pc:docChg chg="undo custSel delSld modSld modSection">
      <pc:chgData name="Andrew Benson" userId="d38b912c-55d0-44ce-a085-5a039627a8b5" providerId="ADAL" clId="{58BA5E72-E296-4BCD-B9CD-C296E11601F8}" dt="2022-06-09T17:50:47.207" v="103" actId="1037"/>
      <pc:docMkLst>
        <pc:docMk/>
      </pc:docMkLst>
      <pc:sldChg chg="addSp delSp mod addAnim delAnim">
        <pc:chgData name="Andrew Benson" userId="d38b912c-55d0-44ce-a085-5a039627a8b5" providerId="ADAL" clId="{58BA5E72-E296-4BCD-B9CD-C296E11601F8}" dt="2022-06-09T16:27:00.500" v="1" actId="478"/>
        <pc:sldMkLst>
          <pc:docMk/>
          <pc:sldMk cId="287163252" sldId="1567"/>
        </pc:sldMkLst>
        <pc:spChg chg="add del">
          <ac:chgData name="Andrew Benson" userId="d38b912c-55d0-44ce-a085-5a039627a8b5" providerId="ADAL" clId="{58BA5E72-E296-4BCD-B9CD-C296E11601F8}" dt="2022-06-09T16:27:00.500" v="1" actId="478"/>
          <ac:spMkLst>
            <pc:docMk/>
            <pc:sldMk cId="287163252" sldId="1567"/>
            <ac:spMk id="4" creationId="{6D6A38F4-1DB0-4D3C-9D51-31CF9A1427E5}"/>
          </ac:spMkLst>
        </pc:spChg>
      </pc:sldChg>
      <pc:sldChg chg="del">
        <pc:chgData name="Andrew Benson" userId="d38b912c-55d0-44ce-a085-5a039627a8b5" providerId="ADAL" clId="{58BA5E72-E296-4BCD-B9CD-C296E11601F8}" dt="2022-06-09T16:29:16.503" v="6" actId="47"/>
        <pc:sldMkLst>
          <pc:docMk/>
          <pc:sldMk cId="4005377379" sldId="3340"/>
        </pc:sldMkLst>
      </pc:sldChg>
      <pc:sldChg chg="modSp mod">
        <pc:chgData name="Andrew Benson" userId="d38b912c-55d0-44ce-a085-5a039627a8b5" providerId="ADAL" clId="{58BA5E72-E296-4BCD-B9CD-C296E11601F8}" dt="2022-06-09T17:50:47.207" v="103" actId="1037"/>
        <pc:sldMkLst>
          <pc:docMk/>
          <pc:sldMk cId="1056590613" sldId="2076135999"/>
        </pc:sldMkLst>
        <pc:spChg chg="mod">
          <ac:chgData name="Andrew Benson" userId="d38b912c-55d0-44ce-a085-5a039627a8b5" providerId="ADAL" clId="{58BA5E72-E296-4BCD-B9CD-C296E11601F8}" dt="2022-06-09T17:50:14.660" v="60" actId="113"/>
          <ac:spMkLst>
            <pc:docMk/>
            <pc:sldMk cId="1056590613" sldId="2076135999"/>
            <ac:spMk id="10" creationId="{2F9D74B7-8175-43F4-B9E3-807C4AE2FA45}"/>
          </ac:spMkLst>
        </pc:spChg>
        <pc:picChg chg="mod">
          <ac:chgData name="Andrew Benson" userId="d38b912c-55d0-44ce-a085-5a039627a8b5" providerId="ADAL" clId="{58BA5E72-E296-4BCD-B9CD-C296E11601F8}" dt="2022-06-09T17:50:35.215" v="64" actId="166"/>
          <ac:picMkLst>
            <pc:docMk/>
            <pc:sldMk cId="1056590613" sldId="2076135999"/>
            <ac:picMk id="7" creationId="{71739DAA-DD7C-4BF7-3B68-07DF05879F7B}"/>
          </ac:picMkLst>
        </pc:picChg>
        <pc:picChg chg="mod">
          <ac:chgData name="Andrew Benson" userId="d38b912c-55d0-44ce-a085-5a039627a8b5" providerId="ADAL" clId="{58BA5E72-E296-4BCD-B9CD-C296E11601F8}" dt="2022-06-09T17:50:41.405" v="76" actId="1037"/>
          <ac:picMkLst>
            <pc:docMk/>
            <pc:sldMk cId="1056590613" sldId="2076135999"/>
            <ac:picMk id="8" creationId="{CF855FB9-ACF4-4E5B-BB62-3566630F97FC}"/>
          </ac:picMkLst>
        </pc:picChg>
        <pc:picChg chg="mod">
          <ac:chgData name="Andrew Benson" userId="d38b912c-55d0-44ce-a085-5a039627a8b5" providerId="ADAL" clId="{58BA5E72-E296-4BCD-B9CD-C296E11601F8}" dt="2022-06-09T17:50:30.335" v="62" actId="1076"/>
          <ac:picMkLst>
            <pc:docMk/>
            <pc:sldMk cId="1056590613" sldId="2076135999"/>
            <ac:picMk id="11" creationId="{9DD5A893-60C1-158C-4524-8F14E80432B6}"/>
          </ac:picMkLst>
        </pc:picChg>
        <pc:picChg chg="mod">
          <ac:chgData name="Andrew Benson" userId="d38b912c-55d0-44ce-a085-5a039627a8b5" providerId="ADAL" clId="{58BA5E72-E296-4BCD-B9CD-C296E11601F8}" dt="2022-06-09T17:50:47.207" v="103" actId="1037"/>
          <ac:picMkLst>
            <pc:docMk/>
            <pc:sldMk cId="1056590613" sldId="2076135999"/>
            <ac:picMk id="12" creationId="{60844FF4-DB2B-9901-AE6A-2CB21941B809}"/>
          </ac:picMkLst>
        </pc:picChg>
      </pc:sldChg>
      <pc:sldChg chg="modSp mod">
        <pc:chgData name="Andrew Benson" userId="d38b912c-55d0-44ce-a085-5a039627a8b5" providerId="ADAL" clId="{58BA5E72-E296-4BCD-B9CD-C296E11601F8}" dt="2022-06-09T16:47:06.481" v="8" actId="20577"/>
        <pc:sldMkLst>
          <pc:docMk/>
          <pc:sldMk cId="1421110443" sldId="2076136307"/>
        </pc:sldMkLst>
        <pc:spChg chg="mod">
          <ac:chgData name="Andrew Benson" userId="d38b912c-55d0-44ce-a085-5a039627a8b5" providerId="ADAL" clId="{58BA5E72-E296-4BCD-B9CD-C296E11601F8}" dt="2022-06-09T16:47:06.481" v="8" actId="20577"/>
          <ac:spMkLst>
            <pc:docMk/>
            <pc:sldMk cId="1421110443" sldId="2076136307"/>
            <ac:spMk id="35" creationId="{E1EC2F77-247B-4FA4-AD71-3F05EC150861}"/>
          </ac:spMkLst>
        </pc:spChg>
      </pc:sldChg>
      <pc:sldChg chg="del">
        <pc:chgData name="Andrew Benson" userId="d38b912c-55d0-44ce-a085-5a039627a8b5" providerId="ADAL" clId="{58BA5E72-E296-4BCD-B9CD-C296E11601F8}" dt="2022-06-09T16:29:02.423" v="2" actId="47"/>
        <pc:sldMkLst>
          <pc:docMk/>
          <pc:sldMk cId="566393320" sldId="2076136397"/>
        </pc:sldMkLst>
      </pc:sldChg>
      <pc:sldChg chg="del">
        <pc:chgData name="Andrew Benson" userId="d38b912c-55d0-44ce-a085-5a039627a8b5" providerId="ADAL" clId="{58BA5E72-E296-4BCD-B9CD-C296E11601F8}" dt="2022-06-09T16:29:03.618" v="3" actId="47"/>
        <pc:sldMkLst>
          <pc:docMk/>
          <pc:sldMk cId="2728924363" sldId="2076136398"/>
        </pc:sldMkLst>
      </pc:sldChg>
      <pc:sldChg chg="del">
        <pc:chgData name="Andrew Benson" userId="d38b912c-55d0-44ce-a085-5a039627a8b5" providerId="ADAL" clId="{58BA5E72-E296-4BCD-B9CD-C296E11601F8}" dt="2022-06-09T16:29:12.540" v="5" actId="47"/>
        <pc:sldMkLst>
          <pc:docMk/>
          <pc:sldMk cId="2225302410" sldId="2134805599"/>
        </pc:sldMkLst>
      </pc:sldChg>
      <pc:sldChg chg="del">
        <pc:chgData name="Andrew Benson" userId="d38b912c-55d0-44ce-a085-5a039627a8b5" providerId="ADAL" clId="{58BA5E72-E296-4BCD-B9CD-C296E11601F8}" dt="2022-06-09T16:29:05.136" v="4" actId="47"/>
        <pc:sldMkLst>
          <pc:docMk/>
          <pc:sldMk cId="1988530730" sldId="2134805607"/>
        </pc:sldMkLst>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6/9/2022 9:26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6/9/2022 9:26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6/9/2022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10</a:t>
            </a:fld>
            <a:endParaRPr lang="en-US"/>
          </a:p>
        </p:txBody>
      </p:sp>
    </p:spTree>
    <p:extLst>
      <p:ext uri="{BB962C8B-B14F-4D97-AF65-F5344CB8AC3E}">
        <p14:creationId xmlns:p14="http://schemas.microsoft.com/office/powerpoint/2010/main" val="1730122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6/9/2022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pnp.github.io/powershel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ka.ms/yoteams" TargetMode="External"/><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hyperlink" Target="https://github.com/pnp/generator-teams/discussions/304" TargetMode="External"/><Relationship Id="rId4" Type="http://schemas.openxmlformats.org/officeDocument/2006/relationships/hyperlink" Target="https://pnp.github.io/generator-teams/about/telemet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2.png"/><Relationship Id="rId7" Type="http://schemas.openxmlformats.org/officeDocument/2006/relationships/hyperlink" Target="https://aka.ms/mgt/issue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56.gif"/><Relationship Id="rId5" Type="http://schemas.openxmlformats.org/officeDocument/2006/relationships/hyperlink" Target="https://aka.ms/mgt/v2.5.2" TargetMode="External"/><Relationship Id="rId10" Type="http://schemas.openxmlformats.org/officeDocument/2006/relationships/image" Target="../media/image55.png"/><Relationship Id="rId4" Type="http://schemas.openxmlformats.org/officeDocument/2006/relationships/hyperlink" Target="https://aka.ms/mgt/samples" TargetMode="External"/><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5" Type="http://schemas.openxmlformats.org/officeDocument/2006/relationships/image" Target="../media/image57.png"/><Relationship Id="rId4" Type="http://schemas.openxmlformats.org/officeDocument/2006/relationships/hyperlink" Target="aka.ms/PowerPlatformIntegrationLAB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el.wikipedia.org/wiki/Python" TargetMode="External"/><Relationship Id="rId18" Type="http://schemas.openxmlformats.org/officeDocument/2006/relationships/image" Target="../media/image69.jpeg"/><Relationship Id="rId3" Type="http://schemas.openxmlformats.org/officeDocument/2006/relationships/image" Target="../media/image60.png"/><Relationship Id="rId21" Type="http://schemas.openxmlformats.org/officeDocument/2006/relationships/hyperlink" Target="https://aka.ms/m365-samples" TargetMode="External"/><Relationship Id="rId7" Type="http://schemas.microsoft.com/office/2007/relationships/hdphoto" Target="../media/hdphoto1.wdp"/><Relationship Id="rId12" Type="http://schemas.openxmlformats.org/officeDocument/2006/relationships/image" Target="../media/image66.png"/><Relationship Id="rId17" Type="http://schemas.openxmlformats.org/officeDocument/2006/relationships/hyperlink" Target="https://blog.jeremylikness.com/blog/2019-03-05_typescript-for-javascript-developers-by-refactoring-part-1-of-2/" TargetMode="External"/><Relationship Id="rId25"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image" Target="../media/image68.jpeg"/><Relationship Id="rId20" Type="http://schemas.openxmlformats.org/officeDocument/2006/relationships/hyperlink" Target="https://aka.ms/tab-meeting-stageview-vote-movie" TargetMode="External"/><Relationship Id="rId1" Type="http://schemas.openxmlformats.org/officeDocument/2006/relationships/slideLayout" Target="../slideLayouts/slideLayout34.xml"/><Relationship Id="rId6" Type="http://schemas.openxmlformats.org/officeDocument/2006/relationships/image" Target="../media/image63.png"/><Relationship Id="rId11" Type="http://schemas.openxmlformats.org/officeDocument/2006/relationships/hyperlink" Target="https://www.techcentral.ie/4L5Jj" TargetMode="External"/><Relationship Id="rId24" Type="http://schemas.openxmlformats.org/officeDocument/2006/relationships/hyperlink" Target="https://mmsharepoint.wordpress.com/" TargetMode="External"/><Relationship Id="rId5" Type="http://schemas.openxmlformats.org/officeDocument/2006/relationships/image" Target="../media/image62.svg"/><Relationship Id="rId15" Type="http://schemas.openxmlformats.org/officeDocument/2006/relationships/hyperlink" Target="http://commons.wikimedia.org/wiki/File%3AJavaScript-logo.png" TargetMode="External"/><Relationship Id="rId23" Type="http://schemas.openxmlformats.org/officeDocument/2006/relationships/image" Target="../media/image71.jpeg"/><Relationship Id="rId10" Type="http://schemas.openxmlformats.org/officeDocument/2006/relationships/image" Target="../media/image65.jpeg"/><Relationship Id="rId19" Type="http://schemas.openxmlformats.org/officeDocument/2006/relationships/image" Target="../media/image70.jpeg"/><Relationship Id="rId4" Type="http://schemas.openxmlformats.org/officeDocument/2006/relationships/image" Target="../media/image61.png"/><Relationship Id="rId9" Type="http://schemas.openxmlformats.org/officeDocument/2006/relationships/hyperlink" Target="https://unterrichten.zum.de/wiki/Java" TargetMode="External"/><Relationship Id="rId14" Type="http://schemas.openxmlformats.org/officeDocument/2006/relationships/image" Target="../media/image67.png"/><Relationship Id="rId22" Type="http://schemas.openxmlformats.org/officeDocument/2006/relationships/hyperlink" Target="https://aka.ms/teams-sampl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aka.ms/powerplatform-samples" TargetMode="Externa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34.xml"/><Relationship Id="rId4" Type="http://schemas.openxmlformats.org/officeDocument/2006/relationships/image" Target="../media/image84.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13.jpeg"/><Relationship Id="rId5" Type="http://schemas.openxmlformats.org/officeDocument/2006/relationships/image" Target="../media/image14.jpe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9</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828467"/>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758,000 downloads!</a:t>
            </a: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Version 1.6.0 released!</a:t>
            </a:r>
            <a:endParaRPr lang="en-US" sz="1200">
              <a:gradFill>
                <a:gsLst>
                  <a:gs pos="2917">
                    <a:schemeClr val="tx1"/>
                  </a:gs>
                  <a:gs pos="30000">
                    <a:schemeClr val="tx1"/>
                  </a:gs>
                </a:gsLst>
                <a:lin ang="5400000" scaled="0"/>
              </a:gradFill>
            </a:endParaRP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rPr>
              <a:t>Prepping for 1.7.0 (</a:t>
            </a:r>
            <a:r>
              <a:rPr lang="en-US" sz="1200" b="1">
                <a:gradFill>
                  <a:gsLst>
                    <a:gs pos="2917">
                      <a:schemeClr val="tx1"/>
                    </a:gs>
                    <a:gs pos="30000">
                      <a:schemeClr val="tx1"/>
                    </a:gs>
                  </a:gsLst>
                  <a:lin ang="5400000" scaled="0"/>
                </a:gradFill>
              </a:rPr>
              <a:t>end of June</a:t>
            </a:r>
            <a:r>
              <a:rPr lang="en-US" sz="1200">
                <a:gradFill>
                  <a:gsLst>
                    <a:gs pos="2917">
                      <a:schemeClr val="tx1"/>
                    </a:gs>
                    <a:gs pos="30000">
                      <a:schemeClr val="tx1"/>
                    </a:gs>
                  </a:gsLst>
                  <a:lin ang="5400000" scaled="0"/>
                </a:gradFill>
              </a:rPr>
              <a:t>)</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Creating and updating document sets, event receiver support on </a:t>
            </a:r>
            <a:r>
              <a:rPr lang="en-US" sz="1200" err="1">
                <a:ea typeface="+mn-lt"/>
                <a:cs typeface="+mn-lt"/>
              </a:rPr>
              <a:t>ISite</a:t>
            </a:r>
            <a:r>
              <a:rPr lang="en-US" sz="1200">
                <a:ea typeface="+mn-lt"/>
                <a:cs typeface="+mn-lt"/>
              </a:rPr>
              <a:t> :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group creation using application permissions: Daniel </a:t>
            </a:r>
            <a:r>
              <a:rPr lang="en-US" sz="1200" err="1">
                <a:ea typeface="+mn-lt"/>
                <a:cs typeface="+mn-lt"/>
              </a:rPr>
              <a:t>Pastoor</a:t>
            </a:r>
            <a:r>
              <a:rPr lang="en-US" sz="1200">
                <a:ea typeface="+mn-lt"/>
                <a:cs typeface="+mn-lt"/>
              </a:rPr>
              <a:t>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Daniel Pastoor, Bert Jansen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342180"/>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563,000 downloads!</a:t>
            </a:r>
          </a:p>
          <a:p>
            <a:pPr marL="171450" indent="-171450" defTabSz="360000">
              <a:lnSpc>
                <a:spcPct val="90000"/>
              </a:lnSpc>
              <a:spcAft>
                <a:spcPts val="600"/>
              </a:spcAft>
              <a:buFont typeface="Wingdings"/>
              <a:buChar char="§"/>
            </a:pPr>
            <a:r>
              <a:rPr lang="en-US" sz="1200">
                <a:ea typeface="+mn-lt"/>
                <a:cs typeface="+mn-lt"/>
              </a:rPr>
              <a:t>Version 1.9.0 released!</a:t>
            </a:r>
          </a:p>
          <a:p>
            <a:pPr marL="171450" indent="-171450" defTabSz="360000">
              <a:lnSpc>
                <a:spcPct val="90000"/>
              </a:lnSpc>
              <a:spcAft>
                <a:spcPts val="600"/>
              </a:spcAft>
              <a:buFont typeface="Wingdings"/>
              <a:buChar char="§"/>
            </a:pPr>
            <a:r>
              <a:rPr lang="en-US" sz="1200">
                <a:ea typeface="+mn-lt"/>
                <a:cs typeface="+mn-lt"/>
              </a:rPr>
              <a:t>Prepping 1.10.0 (</a:t>
            </a:r>
            <a:r>
              <a:rPr lang="en-US" sz="1200" b="1">
                <a:ea typeface="+mn-lt"/>
                <a:cs typeface="+mn-lt"/>
              </a:rPr>
              <a:t>end of June</a:t>
            </a:r>
            <a:r>
              <a:rPr lang="en-US" sz="1200">
                <a:ea typeface="+mn-lt"/>
                <a:cs typeface="+mn-lt"/>
              </a:rPr>
              <a:t>):</a:t>
            </a:r>
            <a:endParaRPr lang="en-US"/>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Miguel Angel García Martínez, Eduard Paul, Patrik </a:t>
            </a:r>
            <a:r>
              <a:rPr lang="en-US" sz="1200" err="1">
                <a:ea typeface="+mn-lt"/>
                <a:cs typeface="+mn-lt"/>
              </a:rPr>
              <a:t>Hellgren</a:t>
            </a:r>
            <a:r>
              <a:rPr lang="en-US" sz="1200">
                <a:ea typeface="+mn-lt"/>
                <a:cs typeface="+mn-lt"/>
              </a:rPr>
              <a:t>, Riccardo, Gautam Sheth, Daniel </a:t>
            </a:r>
            <a:r>
              <a:rPr lang="en-US" sz="1200" err="1">
                <a:ea typeface="+mn-lt"/>
                <a:cs typeface="+mn-lt"/>
              </a:rPr>
              <a:t>Pastoor</a:t>
            </a:r>
            <a:r>
              <a:rPr lang="en-US" sz="1200">
                <a:ea typeface="+mn-lt"/>
                <a:cs typeface="+mn-lt"/>
              </a:rPr>
              <a:t> and André Gouveia</a:t>
            </a:r>
          </a:p>
          <a:p>
            <a:pPr marL="360045" lvl="1" indent="-171450" defTabSz="360000">
              <a:lnSpc>
                <a:spcPct val="90000"/>
              </a:lnSpc>
              <a:spcAft>
                <a:spcPts val="600"/>
              </a:spcAft>
              <a:buFont typeface="Wingdings"/>
              <a:buChar char="§"/>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1BE5FB25-21E4-4C0C-9EBC-5CB6EE577685}"/>
              </a:ext>
            </a:extLst>
          </p:cNvPr>
          <p:cNvPicPr>
            <a:picLocks noChangeAspect="1"/>
          </p:cNvPicPr>
          <p:nvPr/>
        </p:nvPicPr>
        <p:blipFill>
          <a:blip r:embed="rId7"/>
          <a:stretch>
            <a:fillRect/>
          </a:stretch>
        </p:blipFill>
        <p:spPr>
          <a:xfrm>
            <a:off x="7610860" y="5313169"/>
            <a:ext cx="4772463" cy="1623084"/>
          </a:xfrm>
          <a:prstGeom prst="rect">
            <a:avLst/>
          </a:prstGeom>
          <a:ln>
            <a:solidFill>
              <a:schemeClr val="bg1">
                <a:lumMod val="90000"/>
              </a:schemeClr>
            </a:solidFill>
          </a:ln>
        </p:spPr>
      </p:pic>
      <p:pic>
        <p:nvPicPr>
          <p:cNvPr id="26" name="Picture 25">
            <a:extLst>
              <a:ext uri="{FF2B5EF4-FFF2-40B4-BE49-F238E27FC236}">
                <a16:creationId xmlns:a16="http://schemas.microsoft.com/office/drawing/2014/main" id="{6C58DB36-A433-4906-86F0-18B20D9DAA56}"/>
              </a:ext>
            </a:extLst>
          </p:cNvPr>
          <p:cNvPicPr>
            <a:picLocks noChangeAspect="1"/>
          </p:cNvPicPr>
          <p:nvPr/>
        </p:nvPicPr>
        <p:blipFill>
          <a:blip r:embed="rId8"/>
          <a:stretch>
            <a:fillRect/>
          </a:stretch>
        </p:blipFill>
        <p:spPr>
          <a:xfrm>
            <a:off x="7805070" y="3783981"/>
            <a:ext cx="4506144" cy="1560222"/>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167411" y="1289285"/>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5795433"/>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dirty="0">
                <a:cs typeface="Segoe UI"/>
              </a:rPr>
              <a:t>Bug Fixes</a:t>
            </a:r>
            <a:endParaRPr lang="en-US" dirty="0">
              <a:cs typeface="Segoe UI"/>
            </a:endParaRP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Added</a:t>
            </a:r>
            <a:r>
              <a:rPr lang="en-US" sz="1400" b="1" dirty="0">
                <a:ea typeface="+mn-lt"/>
                <a:cs typeface="+mn-lt"/>
              </a:rPr>
              <a:t> Restart-</a:t>
            </a:r>
            <a:r>
              <a:rPr lang="en-US" sz="1400" b="1" dirty="0" err="1">
                <a:ea typeface="+mn-lt"/>
                <a:cs typeface="+mn-lt"/>
              </a:rPr>
              <a:t>PnPFlowRun</a:t>
            </a:r>
            <a:r>
              <a:rPr lang="en-US" sz="1400" b="1" dirty="0">
                <a:ea typeface="+mn-lt"/>
                <a:cs typeface="+mn-lt"/>
              </a:rPr>
              <a:t> </a:t>
            </a:r>
            <a:r>
              <a:rPr lang="en-US" sz="1400" dirty="0">
                <a:ea typeface="+mn-lt"/>
                <a:cs typeface="+mn-lt"/>
              </a:rPr>
              <a:t>added to allow failed run to be retried.</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Added </a:t>
            </a:r>
            <a:r>
              <a:rPr lang="en-US" sz="1400" b="1" dirty="0">
                <a:ea typeface="+mn-lt"/>
                <a:cs typeface="+mn-lt"/>
              </a:rPr>
              <a:t>Get-</a:t>
            </a:r>
            <a:r>
              <a:rPr lang="en-US" sz="1400" b="1" dirty="0" err="1">
                <a:ea typeface="+mn-lt"/>
                <a:cs typeface="+mn-lt"/>
              </a:rPr>
              <a:t>PnPListItemPermission</a:t>
            </a:r>
            <a:r>
              <a:rPr lang="en-US" sz="1400" b="1" dirty="0">
                <a:ea typeface="+mn-lt"/>
                <a:cs typeface="+mn-lt"/>
              </a:rPr>
              <a:t> </a:t>
            </a:r>
            <a:r>
              <a:rPr lang="en-US" sz="1400" dirty="0">
                <a:ea typeface="+mn-lt"/>
                <a:cs typeface="+mn-lt"/>
              </a:rPr>
              <a:t>to </a:t>
            </a:r>
            <a:r>
              <a:rPr lang="en-US" sz="1400" dirty="0" err="1">
                <a:ea typeface="+mn-lt"/>
                <a:cs typeface="+mn-lt"/>
              </a:rPr>
              <a:t>retreive</a:t>
            </a:r>
            <a:r>
              <a:rPr lang="en-US" sz="1400" dirty="0">
                <a:ea typeface="+mn-lt"/>
                <a:cs typeface="+mn-lt"/>
              </a:rPr>
              <a:t> item level permissions.</a:t>
            </a:r>
          </a:p>
          <a:p>
            <a:pPr marL="609600" lvl="1" indent="-143510" defTabSz="360000">
              <a:lnSpc>
                <a:spcPct val="90000"/>
              </a:lnSpc>
              <a:spcAft>
                <a:spcPts val="600"/>
              </a:spcAft>
              <a:buFont typeface="Wingdings,Sans-Serif" panose="05000000000000000000" pitchFamily="2" charset="2"/>
              <a:buChar char="§"/>
            </a:pPr>
            <a:r>
              <a:rPr lang="en-US" sz="1400" b="1" dirty="0">
                <a:ea typeface="+mn-lt"/>
                <a:cs typeface="+mn-lt"/>
              </a:rPr>
              <a:t>Get-</a:t>
            </a:r>
            <a:r>
              <a:rPr lang="en-US" sz="1400" b="1" dirty="0" err="1">
                <a:ea typeface="+mn-lt"/>
                <a:cs typeface="+mn-lt"/>
              </a:rPr>
              <a:t>PnPTerm</a:t>
            </a:r>
            <a:r>
              <a:rPr lang="en-US" sz="1400" b="1" dirty="0">
                <a:ea typeface="+mn-lt"/>
                <a:cs typeface="+mn-lt"/>
              </a:rPr>
              <a:t> </a:t>
            </a:r>
            <a:r>
              <a:rPr lang="en-US" sz="1400" dirty="0">
                <a:ea typeface="+mn-lt"/>
                <a:cs typeface="+mn-lt"/>
              </a:rPr>
              <a:t>now also returns deprecated terms if specified.</a:t>
            </a:r>
            <a:endParaRPr lang="en-US" sz="1400" b="1" dirty="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Improvements to </a:t>
            </a:r>
            <a:r>
              <a:rPr lang="en-US" sz="1400" b="1" dirty="0">
                <a:ea typeface="+mn-lt"/>
                <a:cs typeface="+mn-lt"/>
              </a:rPr>
              <a:t>Connect-</a:t>
            </a:r>
            <a:r>
              <a:rPr lang="en-US" sz="1400" b="1" dirty="0" err="1">
                <a:ea typeface="+mn-lt"/>
                <a:cs typeface="+mn-lt"/>
              </a:rPr>
              <a:t>PnPOnline</a:t>
            </a:r>
            <a:r>
              <a:rPr lang="en-US" sz="1400" b="1" dirty="0">
                <a:ea typeface="+mn-lt"/>
                <a:cs typeface="+mn-lt"/>
              </a:rPr>
              <a:t>, </a:t>
            </a:r>
            <a:r>
              <a:rPr lang="en-US" sz="1400" dirty="0">
                <a:ea typeface="+mn-lt"/>
                <a:cs typeface="+mn-lt"/>
              </a:rPr>
              <a:t>allows better switching, validation and storing of the connection objects</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Bug fixes and improvements continue to 1.11 release.</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endParaRPr lang="en-US" sz="1400" dirty="0">
              <a:ea typeface="+mn-lt"/>
              <a:cs typeface="+mn-lt"/>
            </a:endParaRPr>
          </a:p>
          <a:p>
            <a:pPr marL="466090" lvl="1" defTabSz="360000">
              <a:lnSpc>
                <a:spcPct val="90000"/>
              </a:lnSpc>
              <a:spcAft>
                <a:spcPts val="600"/>
              </a:spcAft>
            </a:pPr>
            <a:endParaRPr lang="en-US" sz="1400" dirty="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dirty="0">
              <a:ea typeface="+mn-lt"/>
              <a:cs typeface="+mn-lt"/>
            </a:endParaRPr>
          </a:p>
          <a:p>
            <a:pPr marL="932180" lvl="2" defTabSz="360000">
              <a:lnSpc>
                <a:spcPct val="90000"/>
              </a:lnSpc>
              <a:spcAft>
                <a:spcPts val="600"/>
              </a:spcAft>
            </a:pPr>
            <a:endParaRPr lang="en-US" sz="1400" dirty="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dirty="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3936462"/>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V1.10.0 released!</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Many updates and fixes!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2.2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4"/>
              </a:rPr>
              <a:t>https://pnp.github.io/powershell</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5"/>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&gt;29.500</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567383" y="5615563"/>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19" name="Picture 18">
            <a:extLst>
              <a:ext uri="{FF2B5EF4-FFF2-40B4-BE49-F238E27FC236}">
                <a16:creationId xmlns:a16="http://schemas.microsoft.com/office/drawing/2014/main" id="{F4A70D12-C3DF-464F-980C-40C656534A29}"/>
              </a:ext>
            </a:extLst>
          </p:cNvPr>
          <p:cNvPicPr>
            <a:picLocks noChangeAspect="1"/>
          </p:cNvPicPr>
          <p:nvPr/>
        </p:nvPicPr>
        <p:blipFill>
          <a:blip r:embed="rId7"/>
          <a:stretch>
            <a:fillRect/>
          </a:stretch>
        </p:blipFill>
        <p:spPr>
          <a:xfrm>
            <a:off x="7235916" y="5142942"/>
            <a:ext cx="4738827" cy="1567458"/>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536848"/>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3.5.0</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[2021-11-18]</a:t>
            </a:r>
          </a:p>
          <a:p>
            <a:pPr lvl="1" defTabSz="360000">
              <a:lnSpc>
                <a:spcPct val="90000"/>
              </a:lnSpc>
              <a:spcAft>
                <a:spcPts val="600"/>
              </a:spcAft>
              <a:defRPr/>
            </a:pPr>
            <a:r>
              <a:rPr lang="en-US" sz="1000">
                <a:solidFill>
                  <a:srgbClr val="2F2F2F"/>
                </a:solidFill>
                <a:latin typeface="Segoe UI"/>
                <a:ea typeface="+mn-lt"/>
                <a:cs typeface="Segoe UI"/>
              </a:rPr>
              <a:t>Improved telemetry (</a:t>
            </a:r>
            <a:r>
              <a:rPr lang="en-US" sz="1000">
                <a:solidFill>
                  <a:srgbClr val="2F2F2F"/>
                </a:solidFill>
                <a:latin typeface="Segoe UI"/>
                <a:ea typeface="+mn-lt"/>
                <a:cs typeface="Segoe UI"/>
                <a:hlinkClick r:id="rId4"/>
              </a:rPr>
              <a:t>https://pnp.github.io/generator-teams/about/telemetry/</a:t>
            </a:r>
            <a:r>
              <a:rPr lang="en-US" sz="1000">
                <a:solidFill>
                  <a:srgbClr val="2F2F2F"/>
                </a:solidFill>
                <a:latin typeface="Segoe UI"/>
                <a:ea typeface="+mn-lt"/>
                <a:cs typeface="Segoe UI"/>
              </a:rPr>
              <a:t>) </a:t>
            </a:r>
            <a:br>
              <a:rPr lang="en-US" sz="1000">
                <a:solidFill>
                  <a:srgbClr val="2F2F2F"/>
                </a:solidFill>
                <a:latin typeface="Segoe UI"/>
                <a:ea typeface="+mn-lt"/>
                <a:cs typeface="Segoe UI"/>
              </a:rPr>
            </a:br>
            <a:r>
              <a:rPr lang="en-US" sz="1000">
                <a:solidFill>
                  <a:srgbClr val="2F2F2F"/>
                </a:solidFill>
                <a:latin typeface="Segoe UI"/>
                <a:ea typeface="+mn-lt"/>
                <a:cs typeface="Segoe UI"/>
              </a:rPr>
              <a:t>Brand new template used for bot scaffolding – better aligned with Bot </a:t>
            </a:r>
            <a:r>
              <a:rPr lang="en-US" sz="1000" err="1">
                <a:solidFill>
                  <a:srgbClr val="2F2F2F"/>
                </a:solidFill>
                <a:latin typeface="Segoe UI"/>
                <a:ea typeface="+mn-lt"/>
                <a:cs typeface="Segoe UI"/>
              </a:rPr>
              <a:t>Fx</a:t>
            </a:r>
            <a:r>
              <a:rPr lang="en-US" sz="1000">
                <a:solidFill>
                  <a:srgbClr val="2F2F2F"/>
                </a:solidFill>
                <a:latin typeface="Segoe UI"/>
                <a:ea typeface="+mn-lt"/>
                <a:cs typeface="Segoe UI"/>
              </a:rPr>
              <a:t> code samples</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latin typeface="+mj-lt"/>
                <a:cs typeface="Segoe UI"/>
              </a:rPr>
              <a:t>🔮 </a:t>
            </a:r>
            <a:r>
              <a:rPr lang="en-US" sz="1200">
                <a:latin typeface="+mj-lt"/>
                <a:cs typeface="Segoe UI"/>
              </a:rPr>
              <a:t>Preview</a:t>
            </a:r>
            <a:r>
              <a:rPr lang="en-US" sz="1050">
                <a:latin typeface="+mj-lt"/>
                <a:cs typeface="Segoe UI"/>
              </a:rPr>
              <a:t>: </a:t>
            </a:r>
            <a:r>
              <a:rPr lang="en-US" sz="1200">
                <a:latin typeface="+mj-lt"/>
                <a:cs typeface="Segoe UI"/>
              </a:rPr>
              <a:t>4.0.0-preview.3 [2022-05-23]</a:t>
            </a:r>
          </a:p>
          <a:p>
            <a:pPr lvl="1" defTabSz="360000">
              <a:lnSpc>
                <a:spcPct val="90000"/>
              </a:lnSpc>
              <a:spcAft>
                <a:spcPts val="600"/>
              </a:spcAft>
            </a:pPr>
            <a:r>
              <a:rPr lang="en-US" sz="1000">
                <a:solidFill>
                  <a:srgbClr val="2F2F2F"/>
                </a:solidFill>
                <a:latin typeface="Segoe UI"/>
                <a:ea typeface="+mn-lt"/>
                <a:cs typeface="Segoe UI"/>
              </a:rPr>
              <a:t>Using @microsoft/teams-js version 2.0 (promise based)</a:t>
            </a:r>
            <a:br>
              <a:rPr lang="en-US" sz="1000">
                <a:solidFill>
                  <a:srgbClr val="2F2F2F"/>
                </a:solidFill>
                <a:latin typeface="Segoe UI"/>
                <a:ea typeface="+mn-lt"/>
                <a:cs typeface="Segoe UI"/>
              </a:rPr>
            </a:br>
            <a:r>
              <a:rPr lang="en-US" sz="1000">
                <a:solidFill>
                  <a:srgbClr val="2F2F2F"/>
                </a:solidFill>
                <a:latin typeface="Segoe UI"/>
                <a:ea typeface="+mn-lt"/>
                <a:cs typeface="Segoe UI"/>
              </a:rPr>
              <a:t>Support for the m365DevPreview manifest</a:t>
            </a:r>
            <a:br>
              <a:rPr lang="en-US" sz="1000">
                <a:solidFill>
                  <a:srgbClr val="2F2F2F"/>
                </a:solidFill>
                <a:latin typeface="Segoe UI"/>
                <a:ea typeface="+mn-lt"/>
                <a:cs typeface="Segoe UI"/>
              </a:rPr>
            </a:br>
            <a:r>
              <a:rPr lang="en-GB" sz="1000">
                <a:solidFill>
                  <a:srgbClr val="FF0000"/>
                </a:solidFill>
                <a:ea typeface="+mn-lt"/>
                <a:cs typeface="+mn-lt"/>
              </a:rPr>
              <a:t>(</a:t>
            </a:r>
            <a:r>
              <a:rPr lang="en-GB" sz="1000">
                <a:hlinkClick r:id="rId5"/>
              </a:rPr>
              <a:t>Deprecation of scaffolding options for v4 · Discussion #304 · </a:t>
            </a:r>
            <a:r>
              <a:rPr lang="en-GB" sz="1000" err="1">
                <a:hlinkClick r:id="rId5"/>
              </a:rPr>
              <a:t>pnp</a:t>
            </a:r>
            <a:r>
              <a:rPr lang="en-GB" sz="1000">
                <a:hlinkClick r:id="rId5"/>
              </a:rPr>
              <a:t>/generator-teams (github.com)</a:t>
            </a:r>
            <a:r>
              <a:rPr lang="en-GB" sz="1000"/>
              <a:t>)</a:t>
            </a:r>
            <a:br>
              <a:rPr lang="en-US" sz="1000">
                <a:solidFill>
                  <a:srgbClr val="2F2F2F"/>
                </a:solidFill>
                <a:latin typeface="Segoe UI"/>
                <a:ea typeface="+mn-lt"/>
                <a:cs typeface="Segoe UI"/>
              </a:rPr>
            </a:br>
            <a:r>
              <a:rPr lang="en-US" sz="1000" b="1">
                <a:solidFill>
                  <a:srgbClr val="2F2F2F"/>
                </a:solidFill>
                <a:latin typeface="Segoe UI"/>
                <a:ea typeface="+mn-lt"/>
                <a:cs typeface="Segoe UI"/>
              </a:rPr>
              <a:t>Allows you to build Tabs for Outlook and Office.com</a:t>
            </a:r>
            <a:endParaRPr lang="en-US" sz="1000">
              <a:solidFill>
                <a:srgbClr val="2F2F2F"/>
              </a:solidFill>
              <a:latin typeface="Segoe UI"/>
              <a:ea typeface="+mn-lt"/>
              <a:cs typeface="Segoe UI"/>
            </a:endParaRPr>
          </a:p>
          <a:p>
            <a:pPr defTabSz="360000">
              <a:lnSpc>
                <a:spcPct val="90000"/>
              </a:lnSpc>
              <a:spcAft>
                <a:spcPts val="600"/>
              </a:spcAft>
            </a:pPr>
            <a:r>
              <a:rPr lang="en-US" sz="1000">
                <a:solidFill>
                  <a:schemeClr val="tx1"/>
                </a:solidFill>
                <a:cs typeface="Segoe UI"/>
              </a:rPr>
              <a:t>📅</a:t>
            </a:r>
            <a:r>
              <a:rPr lang="en-US" sz="1000">
                <a:solidFill>
                  <a:schemeClr val="tx1"/>
                </a:solidFill>
                <a:ea typeface="+mn-lt"/>
                <a:cs typeface="Segoe UI"/>
              </a:rPr>
              <a:t> </a:t>
            </a:r>
            <a:r>
              <a:rPr lang="en-US" sz="1200">
                <a:latin typeface="+mj-lt"/>
                <a:cs typeface="Segoe UI"/>
              </a:rPr>
              <a:t>Roadmap</a:t>
            </a:r>
            <a:r>
              <a:rPr lang="en-US" sz="1050">
                <a:latin typeface="+mj-lt"/>
                <a:cs typeface="Segoe UI"/>
              </a:rPr>
              <a:t>:</a:t>
            </a:r>
          </a:p>
          <a:p>
            <a:pPr marL="466090" lvl="1" defTabSz="360000">
              <a:lnSpc>
                <a:spcPct val="90000"/>
              </a:lnSpc>
              <a:spcAft>
                <a:spcPts val="600"/>
              </a:spcAft>
            </a:pPr>
            <a:r>
              <a:rPr lang="en-GB" sz="1000">
                <a:ea typeface="+mn-lt"/>
                <a:cs typeface="+mn-lt"/>
              </a:rPr>
              <a:t>4.0.0 GA release for //Build</a:t>
            </a:r>
            <a:endParaRPr lang="en-US" sz="100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327560"/>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1.6.0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2022-02-17]</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PR #278, from Paul </a:t>
            </a:r>
            <a:r>
              <a:rPr lang="en-US" sz="1050" err="1">
                <a:ea typeface="+mn-lt"/>
                <a:cs typeface="+mn-lt"/>
              </a:rPr>
              <a:t>Schaeflein</a:t>
            </a:r>
            <a:r>
              <a:rPr lang="en-US" sz="1050">
                <a:ea typeface="+mn-lt"/>
                <a:cs typeface="+mn-lt"/>
              </a:rPr>
              <a:t>, with additional gulp-inject options</a:t>
            </a:r>
            <a:br>
              <a:rPr lang="en-US" sz="1050">
                <a:ea typeface="+mn-lt"/>
                <a:cs typeface="+mn-lt"/>
              </a:rPr>
            </a:br>
            <a:r>
              <a:rPr lang="en-US" sz="1050">
                <a:ea typeface="+mn-lt"/>
                <a:cs typeface="+mn-lt"/>
              </a:rPr>
              <a:t>Support for schema m365DevPreview and 1.12</a:t>
            </a: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1.7.0-preview.3 </a:t>
            </a:r>
            <a:r>
              <a:rPr lang="en-US" sz="900" b="1">
                <a:latin typeface="Segoe UI Light" panose="020B0502040204020203" pitchFamily="34" charset="0"/>
                <a:cs typeface="Segoe UI Light" panose="020B0502040204020203" pitchFamily="34" charset="0"/>
              </a:rPr>
              <a:t>[2022-05-23]</a:t>
            </a:r>
          </a:p>
          <a:p>
            <a:pPr defTabSz="360000">
              <a:lnSpc>
                <a:spcPct val="90000"/>
              </a:lnSpc>
              <a:spcAft>
                <a:spcPts val="600"/>
              </a:spcAft>
              <a:defRPr/>
            </a:pPr>
            <a:r>
              <a:rPr lang="en-US" sz="1050">
                <a:ea typeface="+mn-lt"/>
                <a:cs typeface="+mn-lt"/>
              </a:rPr>
              <a:t>Support for the m365DevPreview manifest</a:t>
            </a:r>
            <a:br>
              <a:rPr lang="en-US" sz="1050">
                <a:ea typeface="+mn-lt"/>
                <a:cs typeface="+mn-lt"/>
              </a:rPr>
            </a:br>
            <a:r>
              <a:rPr lang="en-US" sz="1050">
                <a:ea typeface="+mn-lt"/>
                <a:cs typeface="+mn-lt"/>
              </a:rPr>
              <a:t>Fixed telemetry bug</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200">
                <a:ea typeface="+mn-lt"/>
                <a:cs typeface="+mn-lt"/>
              </a:rPr>
              <a:t>n/a</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858201"/>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1.1.0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2021-11-18]</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US" sz="1050">
                <a:ea typeface="+mn-lt"/>
                <a:cs typeface="+mn-lt"/>
              </a:rPr>
              <a:t>Telemetry for tasks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a:t>
            </a:r>
            <a:r>
              <a:rPr lang="en-US" sz="1200">
                <a:solidFill>
                  <a:srgbClr val="2F2F2F"/>
                </a:solidFill>
                <a:latin typeface="Segoe UI Semibold"/>
                <a:cs typeface="Segoe UI"/>
              </a:rPr>
              <a:t>1.2.0-preview.2 </a:t>
            </a:r>
            <a:r>
              <a:rPr lang="en-US" sz="900" b="1">
                <a:latin typeface="Segoe UI Light" panose="020B0502040204020203" pitchFamily="34" charset="0"/>
                <a:cs typeface="Segoe UI Light" panose="020B0502040204020203" pitchFamily="34" charset="0"/>
              </a:rPr>
              <a:t>[2022-05-12]</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Dependency updates</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n/a</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a:t>
            </a:r>
            <a:endParaRPr lang="en-US" sz="1600" err="1">
              <a:gradFill>
                <a:gsLst>
                  <a:gs pos="2917">
                    <a:schemeClr val="tx1"/>
                  </a:gs>
                  <a:gs pos="30000">
                    <a:schemeClr val="tx1"/>
                  </a:gs>
                </a:gsLst>
                <a:lin ang="5400000" scaled="0"/>
              </a:gradFill>
            </a:endParaRPr>
          </a:p>
        </p:txBody>
      </p:sp>
      <p:pic>
        <p:nvPicPr>
          <p:cNvPr id="21" name="Picture 20">
            <a:extLst>
              <a:ext uri="{FF2B5EF4-FFF2-40B4-BE49-F238E27FC236}">
                <a16:creationId xmlns:a16="http://schemas.microsoft.com/office/drawing/2014/main" id="{D34DAECD-9D18-A5A1-D485-646441C4B2BD}"/>
              </a:ext>
            </a:extLst>
          </p:cNvPr>
          <p:cNvPicPr>
            <a:picLocks noChangeAspect="1"/>
          </p:cNvPicPr>
          <p:nvPr/>
        </p:nvPicPr>
        <p:blipFill>
          <a:blip r:embed="rId6"/>
          <a:stretch>
            <a:fillRect/>
          </a:stretch>
        </p:blipFill>
        <p:spPr>
          <a:xfrm>
            <a:off x="7801965" y="1744435"/>
            <a:ext cx="3412430" cy="217104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D758024-BA42-C5E2-420F-B34C84B9F224}"/>
              </a:ext>
            </a:extLst>
          </p:cNvPr>
          <p:cNvPicPr>
            <a:picLocks noChangeAspect="1"/>
          </p:cNvPicPr>
          <p:nvPr/>
        </p:nvPicPr>
        <p:blipFill>
          <a:blip r:embed="rId7"/>
          <a:stretch>
            <a:fillRect/>
          </a:stretch>
        </p:blipFill>
        <p:spPr>
          <a:xfrm>
            <a:off x="8073051" y="4447063"/>
            <a:ext cx="2870258" cy="1949609"/>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8"/>
          <a:stretch>
            <a:fillRect/>
          </a:stretch>
        </p:blipFill>
        <p:spPr>
          <a:xfrm>
            <a:off x="9137378" y="194275"/>
            <a:ext cx="1404294" cy="680375"/>
          </a:xfrm>
          <a:prstGeom prst="rect">
            <a:avLst/>
          </a:prstGeom>
        </p:spPr>
      </p:pic>
      <p:sp>
        <p:nvSpPr>
          <p:cNvPr id="27" name="TextBox 26">
            <a:extLst>
              <a:ext uri="{FF2B5EF4-FFF2-40B4-BE49-F238E27FC236}">
                <a16:creationId xmlns:a16="http://schemas.microsoft.com/office/drawing/2014/main" id="{87A621A9-AEAF-A775-77C2-B21C92078FED}"/>
              </a:ext>
            </a:extLst>
          </p:cNvPr>
          <p:cNvSpPr txBox="1"/>
          <p:nvPr/>
        </p:nvSpPr>
        <p:spPr>
          <a:xfrm rot="900000">
            <a:off x="3419871" y="2980776"/>
            <a:ext cx="4048813" cy="794064"/>
          </a:xfrm>
          <a:prstGeom prst="rect">
            <a:avLst/>
          </a:prstGeom>
        </p:spPr>
        <p:style>
          <a:lnRef idx="0">
            <a:schemeClr val="accent1"/>
          </a:lnRef>
          <a:fillRef idx="3">
            <a:schemeClr val="accent1"/>
          </a:fillRef>
          <a:effectRef idx="3">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GB">
                <a:solidFill>
                  <a:schemeClr val="bg1"/>
                </a:solidFill>
              </a:rPr>
              <a:t>Version 4.0 is imminent – pending an issue with the new Teams JS SDK</a:t>
            </a:r>
            <a:endParaRPr lang="en-US" err="1">
              <a:solidFill>
                <a:schemeClr val="bg1"/>
              </a:soli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now LIVE! </a:t>
            </a:r>
            <a:r>
              <a:rPr lang="en-US" sz="1400">
                <a:solidFill>
                  <a:schemeClr val="tx1"/>
                </a:solidFill>
                <a:cs typeface="Segoe UI"/>
                <a:hlinkClick r:id="rId4"/>
              </a:rPr>
              <a:t>https://aka.ms/mgt/samples</a:t>
            </a:r>
            <a:r>
              <a:rPr lang="en-US" sz="1400">
                <a:solidFill>
                  <a:schemeClr val="tx1"/>
                </a:solidFill>
                <a:cs typeface="Segoe UI"/>
              </a:rPr>
              <a:t> </a:t>
            </a:r>
          </a:p>
          <a:p>
            <a:pPr marL="285750" lvl="1" indent="-285750">
              <a:lnSpc>
                <a:spcPct val="90000"/>
              </a:lnSpc>
              <a:spcBef>
                <a:spcPct val="20000"/>
              </a:spcBef>
              <a:buFont typeface="Arial,Sans-Serif"/>
              <a:buChar char="•"/>
              <a:defRPr/>
            </a:pPr>
            <a:r>
              <a:rPr lang="en-US" sz="1400">
                <a:solidFill>
                  <a:schemeClr val="tx1"/>
                </a:solidFill>
                <a:cs typeface="Segoe UI"/>
              </a:rPr>
              <a:t>v2.5.2 was released! Update your packages! </a:t>
            </a:r>
            <a:r>
              <a:rPr lang="en-US" sz="1400">
                <a:solidFill>
                  <a:schemeClr val="tx1"/>
                </a:solidFill>
                <a:cs typeface="Segoe UI"/>
                <a:hlinkClick r:id="rId5"/>
              </a:rPr>
              <a:t>https://aka.ms/mgt/v2.5.2 </a:t>
            </a:r>
            <a:endParaRPr lang="en-US" sz="1400">
              <a:solidFill>
                <a:schemeClr val="tx1"/>
              </a:solidFill>
              <a:cs typeface="Segoe UI"/>
            </a:endParaRPr>
          </a:p>
          <a:p>
            <a:pPr marL="752121" lvl="2" indent="-285750">
              <a:lnSpc>
                <a:spcPct val="90000"/>
              </a:lnSpc>
              <a:spcBef>
                <a:spcPct val="20000"/>
              </a:spcBef>
              <a:buFont typeface="Arial,Sans-Serif"/>
              <a:buChar char="•"/>
              <a:defRPr/>
            </a:pPr>
            <a:r>
              <a:rPr lang="en-US" sz="1400">
                <a:solidFill>
                  <a:schemeClr val="tx1"/>
                </a:solidFill>
                <a:cs typeface="Segoe UI"/>
              </a:rPr>
              <a:t>Updates to our Msal2 and Teams providers</a:t>
            </a:r>
          </a:p>
          <a:p>
            <a:pPr marL="752121" lvl="2" indent="-285750">
              <a:lnSpc>
                <a:spcPct val="90000"/>
              </a:lnSpc>
              <a:spcBef>
                <a:spcPct val="20000"/>
              </a:spcBef>
              <a:buFont typeface="Arial,Sans-Serif"/>
              <a:buChar char="•"/>
              <a:defRPr/>
            </a:pPr>
            <a:r>
              <a:rPr lang="en-US" sz="1400">
                <a:solidFill>
                  <a:schemeClr val="tx1"/>
                </a:solidFill>
                <a:cs typeface="Segoe UI"/>
              </a:rPr>
              <a:t>GA release of our TeamsFx provider</a:t>
            </a:r>
          </a:p>
          <a:p>
            <a:pPr marL="752121" lvl="2" indent="-285750">
              <a:lnSpc>
                <a:spcPct val="90000"/>
              </a:lnSpc>
              <a:spcBef>
                <a:spcPct val="20000"/>
              </a:spcBef>
              <a:buFont typeface="Arial,Sans-Serif"/>
              <a:buChar char="•"/>
              <a:defRPr/>
            </a:pPr>
            <a:r>
              <a:rPr lang="en-US" sz="1400">
                <a:solidFill>
                  <a:schemeClr val="tx1"/>
                </a:solidFill>
                <a:cs typeface="Segoe UI"/>
              </a:rPr>
              <a:t>Thanks @jocsch, @stniemin and @estruyf for your contributions 🎉</a:t>
            </a:r>
          </a:p>
          <a:p>
            <a:pPr marL="285750" lvl="1" indent="-285750">
              <a:lnSpc>
                <a:spcPct val="90000"/>
              </a:lnSpc>
              <a:spcBef>
                <a:spcPct val="20000"/>
              </a:spcBef>
              <a:buFont typeface="Arial,Sans-Serif"/>
              <a:buChar char="•"/>
              <a:defRPr/>
            </a:pPr>
            <a:r>
              <a:rPr lang="en-US" sz="1400">
                <a:solidFill>
                  <a:schemeClr val="tx1"/>
                </a:solidFill>
                <a:cs typeface="Segoe UI"/>
              </a:rPr>
              <a:t>Our playground is now a PWA! Have a look </a:t>
            </a:r>
            <a:r>
              <a:rPr lang="en-US" sz="1400">
                <a:solidFill>
                  <a:schemeClr val="tx1"/>
                </a:solidFill>
                <a:cs typeface="Segoe UI"/>
                <a:hlinkClick r:id="rId6"/>
              </a:rPr>
              <a:t>https://aka.ms/mgt/dev</a:t>
            </a:r>
            <a:r>
              <a:rPr lang="en-US" sz="1400">
                <a:solidFill>
                  <a:schemeClr val="tx1"/>
                </a:solidFill>
                <a:cs typeface="Segoe UI"/>
              </a:rPr>
              <a:t> </a:t>
            </a:r>
          </a:p>
          <a:p>
            <a:pPr marL="0" lvl="1">
              <a:lnSpc>
                <a:spcPct val="90000"/>
              </a:lnSpc>
              <a:spcBef>
                <a:spcPct val="20000"/>
              </a:spcBef>
              <a:defRPr/>
            </a:pPr>
            <a:endParaRPr lang="en-US" sz="2000" b="1">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ea typeface="+mn-lt"/>
                <a:cs typeface="+mn-lt"/>
              </a:rPr>
              <a:t>help-wanted &amp; good-first-issue -&gt; </a:t>
            </a:r>
            <a:r>
              <a:rPr lang="en-US" sz="1400">
                <a:solidFill>
                  <a:schemeClr val="tx1"/>
                </a:solidFill>
                <a:ea typeface="+mn-lt"/>
                <a:cs typeface="+mn-lt"/>
                <a:hlinkClick r:id="rId7"/>
              </a:rPr>
              <a:t>https://aka.ms/mgt/issues</a:t>
            </a:r>
            <a:r>
              <a:rPr lang="en-US" sz="1400">
                <a:solidFill>
                  <a:schemeClr val="tx1"/>
                </a:solidFill>
                <a:ea typeface="+mn-lt"/>
                <a:cs typeface="+mn-lt"/>
              </a:rPr>
              <a:t> </a:t>
            </a:r>
            <a:endParaRPr lang="en-US" sz="1400">
              <a:solidFill>
                <a:schemeClr val="tx1"/>
              </a:solidFill>
              <a:cs typeface="Segoe UI"/>
            </a:endParaRPr>
          </a:p>
          <a:p>
            <a:pPr marL="466090" lvl="2">
              <a:lnSpc>
                <a:spcPct val="90000"/>
              </a:lnSpc>
              <a:spcBef>
                <a:spcPct val="20000"/>
              </a:spcBef>
              <a:defRPr/>
            </a:pPr>
            <a:endParaRPr lang="en-US" sz="1400">
              <a:solidFill>
                <a:srgbClr val="2F2F2F"/>
              </a:solidFill>
              <a:cs typeface="Segoe UI"/>
            </a:endParaRPr>
          </a:p>
          <a:p>
            <a:pPr marL="466090" lvl="1">
              <a:defRPr/>
            </a:pPr>
            <a:br>
              <a:rPr lang="en-US" sz="1400">
                <a:cs typeface="Segoe UI"/>
              </a:rPr>
            </a:br>
            <a:endParaRPr lang="en-US" sz="1400">
              <a:solidFill>
                <a:schemeClr val="tx1"/>
              </a:solidFill>
              <a:cs typeface="Segoe UI"/>
            </a:endParaRP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48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132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4 New connectors:</a:t>
            </a:r>
          </a:p>
          <a:p>
            <a:pPr marL="752121" lvl="2" indent="-285750">
              <a:lnSpc>
                <a:spcPct val="90000"/>
              </a:lnSpc>
              <a:spcBef>
                <a:spcPct val="20000"/>
              </a:spcBef>
              <a:buFont typeface="Arial,Sans-Serif"/>
              <a:buChar char="•"/>
              <a:defRPr/>
            </a:pPr>
            <a:r>
              <a:rPr lang="en-US" sz="1400" b="1" dirty="0">
                <a:solidFill>
                  <a:schemeClr val="tx1"/>
                </a:solidFill>
                <a:cs typeface="Segoe UI"/>
              </a:rPr>
              <a:t>Jay Jani- </a:t>
            </a:r>
            <a:r>
              <a:rPr lang="en-US" sz="1400" dirty="0">
                <a:solidFill>
                  <a:schemeClr val="tx1"/>
                </a:solidFill>
                <a:cs typeface="Segoe UI"/>
              </a:rPr>
              <a:t>MS Graph Groups and Users</a:t>
            </a:r>
          </a:p>
          <a:p>
            <a:pPr marL="752121" lvl="2" indent="-285750">
              <a:lnSpc>
                <a:spcPct val="90000"/>
              </a:lnSpc>
              <a:spcBef>
                <a:spcPct val="20000"/>
              </a:spcBef>
              <a:buFont typeface="Arial,Sans-Serif"/>
              <a:buChar char="•"/>
              <a:defRPr/>
            </a:pPr>
            <a:r>
              <a:rPr lang="en-US" sz="1400" b="1" dirty="0" err="1">
                <a:solidFill>
                  <a:schemeClr val="tx1"/>
                </a:solidFill>
                <a:cs typeface="Segoe UI"/>
              </a:rPr>
              <a:t>Mitanshu</a:t>
            </a:r>
            <a:r>
              <a:rPr lang="en-US" sz="1400" b="1" dirty="0">
                <a:solidFill>
                  <a:schemeClr val="tx1"/>
                </a:solidFill>
                <a:cs typeface="Segoe UI"/>
              </a:rPr>
              <a:t> Garg- </a:t>
            </a:r>
            <a:r>
              <a:rPr lang="en-US" sz="1400" dirty="0" err="1">
                <a:solidFill>
                  <a:schemeClr val="tx1"/>
                </a:solidFill>
                <a:cs typeface="Segoe UI"/>
              </a:rPr>
              <a:t>RegEx</a:t>
            </a:r>
            <a:r>
              <a:rPr lang="en-US" sz="1400" dirty="0">
                <a:solidFill>
                  <a:schemeClr val="tx1"/>
                </a:solidFill>
                <a:cs typeface="Segoe UI"/>
              </a:rPr>
              <a:t> Matching</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Meme</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Unofficial Netflix Search</a:t>
            </a:r>
          </a:p>
          <a:p>
            <a:pPr marL="285750" lvl="1" indent="-285750">
              <a:lnSpc>
                <a:spcPct val="90000"/>
              </a:lnSpc>
              <a:spcBef>
                <a:spcPct val="20000"/>
              </a:spcBef>
              <a:buFont typeface="Arial,Sans-Serif"/>
              <a:buChar char="•"/>
              <a:defRPr/>
            </a:pPr>
            <a:r>
              <a:rPr lang="en-US" sz="1400" b="1" dirty="0">
                <a:solidFill>
                  <a:schemeClr val="tx1"/>
                </a:solidFill>
                <a:cs typeface="Segoe UI"/>
              </a:rPr>
              <a:t>1 Update to existing connectors:</a:t>
            </a:r>
          </a:p>
          <a:p>
            <a:pPr marL="752121" lvl="2" indent="-285750">
              <a:lnSpc>
                <a:spcPct val="90000"/>
              </a:lnSpc>
              <a:spcBef>
                <a:spcPct val="20000"/>
              </a:spcBef>
              <a:buFont typeface="Arial,Sans-Serif"/>
              <a:buChar char="•"/>
              <a:defRPr/>
            </a:pPr>
            <a:r>
              <a:rPr lang="en-US" sz="1400" b="1" dirty="0" err="1">
                <a:solidFill>
                  <a:schemeClr val="tx1"/>
                </a:solidFill>
                <a:cs typeface="Segoe UI"/>
              </a:rPr>
              <a:t>Woong</a:t>
            </a:r>
            <a:r>
              <a:rPr lang="en-US" sz="1400" b="1" dirty="0">
                <a:solidFill>
                  <a:schemeClr val="tx1"/>
                </a:solidFill>
                <a:cs typeface="Segoe UI"/>
              </a:rPr>
              <a:t> Choi- </a:t>
            </a:r>
            <a:r>
              <a:rPr lang="en-US" sz="1400" dirty="0" err="1">
                <a:solidFill>
                  <a:schemeClr val="tx1"/>
                </a:solidFill>
                <a:cs typeface="Segoe UI"/>
              </a:rPr>
              <a:t>GoQR</a:t>
            </a:r>
            <a:r>
              <a:rPr lang="en-US" sz="1400" dirty="0">
                <a:solidFill>
                  <a:schemeClr val="tx1"/>
                </a:solidFill>
                <a:cs typeface="Segoe UI"/>
              </a:rPr>
              <a:t> (originally built by Rui Santos)</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285750" lvl="1" indent="-285750">
              <a:lnSpc>
                <a:spcPct val="90000"/>
              </a:lnSpc>
              <a:spcBef>
                <a:spcPct val="20000"/>
              </a:spcBef>
              <a:buFont typeface="Arial,Sans-Serif"/>
              <a:buChar char="•"/>
              <a:defRPr/>
            </a:pPr>
            <a:r>
              <a:rPr lang="en-US" sz="1400" b="1" dirty="0">
                <a:solidFill>
                  <a:srgbClr val="2F2F2F"/>
                </a:solidFill>
                <a:cs typeface="Segoe UI"/>
              </a:rPr>
              <a:t>Attend the next Power Platform LABs call on June 29 at 11am ET </a:t>
            </a:r>
            <a:r>
              <a:rPr lang="en-US" sz="1400" dirty="0">
                <a:solidFill>
                  <a:srgbClr val="2F2F2F"/>
                </a:solidFill>
                <a:cs typeface="Segoe UI"/>
              </a:rPr>
              <a:t>at </a:t>
            </a:r>
            <a:r>
              <a:rPr lang="en-US" sz="1400" u="sng" dirty="0">
                <a:solidFill>
                  <a:srgbClr val="0563C1"/>
                </a:solidFill>
                <a:effectLst/>
                <a:latin typeface="+mj-lt"/>
                <a:ea typeface="Calibri" panose="020F0502020204030204" pitchFamily="34" charset="0"/>
                <a:hlinkClick r:id="rId4"/>
              </a:rPr>
              <a:t>aka.ms/</a:t>
            </a:r>
            <a:r>
              <a:rPr lang="en-US" sz="1400" u="sng" dirty="0" err="1">
                <a:solidFill>
                  <a:srgbClr val="0563C1"/>
                </a:solidFill>
                <a:effectLst/>
                <a:latin typeface="+mj-lt"/>
                <a:ea typeface="Calibri" panose="020F0502020204030204" pitchFamily="34" charset="0"/>
                <a:hlinkClick r:id="rId4"/>
              </a:rPr>
              <a:t>PowerPlatformIntegrationLABs</a:t>
            </a:r>
            <a:r>
              <a:rPr lang="en-US" sz="1400" dirty="0">
                <a:effectLst/>
                <a:latin typeface="+mj-lt"/>
                <a:ea typeface="Calibri" panose="020F0502020204030204" pitchFamily="34" charset="0"/>
              </a:rPr>
              <a:t>.</a:t>
            </a:r>
          </a:p>
          <a:p>
            <a:pPr marL="752121" lvl="2" indent="-285750">
              <a:lnSpc>
                <a:spcPct val="90000"/>
              </a:lnSpc>
              <a:spcBef>
                <a:spcPct val="20000"/>
              </a:spcBef>
              <a:buFont typeface="Arial,Sans-Serif"/>
              <a:buChar char="•"/>
              <a:defRPr/>
            </a:pPr>
            <a:r>
              <a:rPr lang="en-US" sz="1400" dirty="0">
                <a:solidFill>
                  <a:srgbClr val="2F2F2F"/>
                </a:solidFill>
                <a:cs typeface="Segoe UI"/>
              </a:rPr>
              <a:t>Welcome to the Community that will fuel and empower your dream towards building integration solutions! From key connector topics, such as implementing webhook triggers, to gateways- our goal is to learn together, ask questions, &amp; provide the tools and knowledge needed to build your next integration to the Power Platform.</a:t>
            </a:r>
          </a:p>
          <a:p>
            <a:pPr marL="752121" lvl="2" indent="-285750">
              <a:lnSpc>
                <a:spcPct val="90000"/>
              </a:lnSpc>
              <a:spcBef>
                <a:spcPct val="20000"/>
              </a:spcBef>
              <a:buFont typeface="Arial,Sans-Serif"/>
              <a:buChar char="•"/>
              <a:defRPr/>
            </a:pPr>
            <a:r>
              <a:rPr lang="en-US" sz="1400" dirty="0">
                <a:effectLst/>
                <a:latin typeface="+mj-lt"/>
                <a:ea typeface="Calibri" panose="020F0502020204030204" pitchFamily="34" charset="0"/>
              </a:rPr>
              <a:t> </a:t>
            </a: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521512"/>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152 scenarios</a:t>
            </a:r>
            <a:r>
              <a:rPr lang="en-US" sz="1400" dirty="0"/>
              <a:t> and </a:t>
            </a:r>
            <a:r>
              <a:rPr lang="en-US" sz="1400" b="1" dirty="0"/>
              <a:t>228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Samples Include (Bumper Edition </a:t>
            </a:r>
            <a:r>
              <a:rPr lang="en-US" sz="1400" dirty="0"/>
              <a:t>🤩</a:t>
            </a:r>
            <a:r>
              <a:rPr lang="en-US" sz="1400" b="1" dirty="0"/>
              <a:t>)</a:t>
            </a:r>
            <a:endParaRPr lang="en-US" sz="1400" dirty="0">
              <a:cs typeface="Segoe UI"/>
            </a:endParaRPr>
          </a:p>
          <a:p>
            <a:pPr>
              <a:lnSpc>
                <a:spcPct val="90000"/>
              </a:lnSpc>
              <a:spcAft>
                <a:spcPts val="600"/>
              </a:spcAft>
            </a:pPr>
            <a:r>
              <a:rPr lang="en-US" sz="1400" b="1" i="1" dirty="0">
                <a:solidFill>
                  <a:srgbClr val="6D6BC5"/>
                </a:solidFill>
              </a:rPr>
              <a:t>New scenarios using CLI for Microsoft </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Copy planner plan by </a:t>
            </a:r>
            <a:r>
              <a:rPr lang="en-US" sz="1400" b="1" dirty="0"/>
              <a:t>Milan </a:t>
            </a:r>
            <a:r>
              <a:rPr lang="en-US" sz="1400" b="1" dirty="0" err="1"/>
              <a:t>Holemans</a:t>
            </a:r>
            <a:endParaRPr lang="en-US" sz="1400" dirty="0"/>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Fetch User Profile Properties from Site Collection and export to CSV by </a:t>
            </a:r>
            <a:r>
              <a:rPr lang="en-US" sz="1400" b="1" dirty="0" err="1"/>
              <a:t>Mathijs</a:t>
            </a:r>
            <a:r>
              <a:rPr lang="en-US" sz="1400" b="1" dirty="0"/>
              <a:t> Verbeeck</a:t>
            </a:r>
          </a:p>
          <a:p>
            <a:pPr marL="285750" indent="-285750">
              <a:lnSpc>
                <a:spcPct val="90000"/>
              </a:lnSpc>
              <a:spcAft>
                <a:spcPts val="600"/>
              </a:spcAft>
              <a:buFont typeface="Arial" panose="020B0604020202020204" pitchFamily="34" charset="0"/>
              <a:buChar char="•"/>
            </a:pPr>
            <a:r>
              <a:rPr lang="en-US" sz="1400" dirty="0"/>
              <a:t>SharePoint Online Hub Site Association by </a:t>
            </a:r>
            <a:r>
              <a:rPr lang="en-US" sz="1400" b="1" dirty="0" err="1"/>
              <a:t>Jasey</a:t>
            </a:r>
            <a:r>
              <a:rPr lang="en-US" sz="1400" b="1" dirty="0"/>
              <a:t> </a:t>
            </a:r>
            <a:r>
              <a:rPr lang="en-US" sz="1400" b="1" dirty="0" err="1"/>
              <a:t>Waegebaert</a:t>
            </a:r>
            <a:r>
              <a:rPr lang="en-US" sz="1400" b="1" dirty="0"/>
              <a:t> </a:t>
            </a:r>
          </a:p>
          <a:p>
            <a:pPr marL="285750" indent="-285750">
              <a:lnSpc>
                <a:spcPct val="90000"/>
              </a:lnSpc>
              <a:spcAft>
                <a:spcPts val="600"/>
              </a:spcAft>
              <a:buFont typeface="Arial" panose="020B0604020202020204" pitchFamily="34" charset="0"/>
              <a:buChar char="•"/>
            </a:pPr>
            <a:r>
              <a:rPr lang="en-US" sz="1400" dirty="0"/>
              <a:t>Get SharePoint List or Library Permissions and export to CSV by </a:t>
            </a:r>
            <a:r>
              <a:rPr lang="en-US" sz="1400" b="1" dirty="0" err="1"/>
              <a:t>Nanddeep</a:t>
            </a:r>
            <a:r>
              <a:rPr lang="en-US" sz="1400" b="1" dirty="0"/>
              <a:t> </a:t>
            </a:r>
            <a:r>
              <a:rPr lang="en-US" sz="1400" b="1" dirty="0" err="1"/>
              <a:t>Nachan</a:t>
            </a:r>
            <a:endParaRPr lang="en-US" sz="1400" b="1" dirty="0"/>
          </a:p>
          <a:p>
            <a:pPr marL="285750" indent="-285750">
              <a:lnSpc>
                <a:spcPct val="90000"/>
              </a:lnSpc>
              <a:spcAft>
                <a:spcPts val="600"/>
              </a:spcAft>
              <a:buFont typeface="Arial" panose="020B0604020202020204" pitchFamily="34" charset="0"/>
              <a:buChar char="•"/>
            </a:pPr>
            <a:r>
              <a:rPr lang="en-US" sz="1400" dirty="0"/>
              <a:t>Reset files permissions unique to inheritance by </a:t>
            </a:r>
            <a:r>
              <a:rPr lang="en-US" sz="1400" b="1" dirty="0" err="1"/>
              <a:t>Nanddeep</a:t>
            </a:r>
            <a:r>
              <a:rPr lang="en-US" sz="1400" b="1" dirty="0"/>
              <a:t> </a:t>
            </a:r>
            <a:r>
              <a:rPr lang="en-US" sz="1400" b="1" dirty="0" err="1"/>
              <a:t>Nachan</a:t>
            </a:r>
            <a:endParaRPr lang="en-US" sz="1400" b="1" dirty="0"/>
          </a:p>
          <a:p>
            <a:pPr marL="285750" indent="-285750">
              <a:lnSpc>
                <a:spcPct val="90000"/>
              </a:lnSpc>
              <a:spcAft>
                <a:spcPts val="600"/>
              </a:spcAft>
              <a:buFont typeface="Arial" panose="020B0604020202020204" pitchFamily="34" charset="0"/>
              <a:buChar char="•"/>
            </a:pPr>
            <a:r>
              <a:rPr lang="en-US" sz="1400" dirty="0"/>
              <a:t>Script allow copy column format in SharePoint and appl to different column by </a:t>
            </a:r>
            <a:r>
              <a:rPr lang="en-US" sz="1400" b="1" dirty="0" err="1"/>
              <a:t>Jasey</a:t>
            </a:r>
            <a:r>
              <a:rPr lang="en-US" sz="1400" b="1" dirty="0"/>
              <a:t> </a:t>
            </a:r>
            <a:r>
              <a:rPr lang="en-US" sz="1400" b="1" dirty="0" err="1"/>
              <a:t>Waegebaert</a:t>
            </a:r>
            <a:r>
              <a:rPr lang="en-US" sz="1400" b="1" dirty="0"/>
              <a:t> </a:t>
            </a:r>
          </a:p>
          <a:p>
            <a:pPr marL="285750" indent="-285750">
              <a:lnSpc>
                <a:spcPct val="90000"/>
              </a:lnSpc>
              <a:spcAft>
                <a:spcPts val="600"/>
              </a:spcAft>
              <a:buFont typeface="Arial" panose="020B0604020202020204" pitchFamily="34" charset="0"/>
              <a:buChar char="•"/>
            </a:pPr>
            <a:r>
              <a:rPr lang="en-US" sz="1400" dirty="0"/>
              <a:t>Bulk Library generation by</a:t>
            </a:r>
            <a:r>
              <a:rPr lang="en-US" sz="1400" b="1" dirty="0"/>
              <a:t> Milan </a:t>
            </a:r>
            <a:r>
              <a:rPr lang="en-US" sz="1400" b="1" dirty="0" err="1"/>
              <a:t>Holemans</a:t>
            </a:r>
            <a:endParaRPr lang="en-US" sz="1400" b="1" dirty="0"/>
          </a:p>
          <a:p>
            <a:pPr marL="285750" indent="-285750">
              <a:lnSpc>
                <a:spcPct val="90000"/>
              </a:lnSpc>
              <a:spcAft>
                <a:spcPts val="600"/>
              </a:spcAft>
              <a:buFont typeface="Arial" panose="020B0604020202020204" pitchFamily="34" charset="0"/>
              <a:buChar char="•"/>
            </a:pPr>
            <a:r>
              <a:rPr lang="en-US" sz="1400" dirty="0"/>
              <a:t>Run a search query and export to CSV by </a:t>
            </a:r>
            <a:r>
              <a:rPr lang="en-US" sz="1400" b="1" dirty="0" err="1"/>
              <a:t>Smita</a:t>
            </a:r>
            <a:r>
              <a:rPr lang="en-US" sz="1400" b="1" dirty="0"/>
              <a:t> </a:t>
            </a:r>
            <a:r>
              <a:rPr lang="en-US" sz="1400" b="1" dirty="0" err="1"/>
              <a:t>Nachan</a:t>
            </a:r>
            <a:endParaRPr lang="en-US" sz="1400" b="1" dirty="0"/>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Planner migration to SharePoint List by </a:t>
            </a:r>
            <a:r>
              <a:rPr lang="en-US" sz="1400" b="1" dirty="0" err="1"/>
              <a:t>Reshmee</a:t>
            </a:r>
            <a:r>
              <a:rPr lang="en-US" sz="1400" b="1" dirty="0"/>
              <a:t> </a:t>
            </a:r>
            <a:r>
              <a:rPr lang="en-US" sz="1400" b="1" dirty="0" err="1"/>
              <a:t>Auckloo</a:t>
            </a:r>
            <a:endParaRPr lang="en-US" sz="1400" b="1" dirty="0"/>
          </a:p>
          <a:p>
            <a:pPr>
              <a:lnSpc>
                <a:spcPct val="90000"/>
              </a:lnSpc>
              <a:spcAft>
                <a:spcPts val="600"/>
              </a:spcAft>
            </a:pPr>
            <a:br>
              <a:rPr lang="en-US" sz="1400" dirty="0"/>
            </a:br>
            <a:r>
              <a:rPr lang="en-US" sz="1400" dirty="0"/>
              <a:t>We have    </a:t>
            </a:r>
            <a:r>
              <a:rPr lang="en-US" sz="1200" dirty="0">
                <a:solidFill>
                  <a:schemeClr val="bg2"/>
                </a:solidFill>
              </a:rPr>
              <a:t>good first issue</a:t>
            </a:r>
            <a:r>
              <a:rPr lang="en-US" sz="1400" dirty="0">
                <a:solidFill>
                  <a:schemeClr val="bg2"/>
                </a:solidFill>
              </a:rPr>
              <a:t>    </a:t>
            </a:r>
            <a:r>
              <a:rPr lang="en-US" sz="1400" dirty="0"/>
              <a:t>in the GitHub Repo with sample ideas  of scripts you could write – thank you </a:t>
            </a:r>
            <a:r>
              <a:rPr lang="en-US" sz="1400" b="1" dirty="0"/>
              <a:t>Adam </a:t>
            </a:r>
            <a:r>
              <a:rPr lang="en-US" sz="1400" b="1" dirty="0" err="1"/>
              <a:t>Wójcik</a:t>
            </a:r>
            <a:r>
              <a:rPr lang="en-US" sz="1400" dirty="0"/>
              <a:t>! </a:t>
            </a:r>
            <a:r>
              <a:rPr lang="en-US" sz="1400" i="1" dirty="0"/>
              <a:t>https://github.com/pnp/script-samples</a:t>
            </a:r>
          </a:p>
          <a:p>
            <a:pPr>
              <a:lnSpc>
                <a:spcPct val="90000"/>
              </a:lnSpc>
              <a:spcAft>
                <a:spcPts val="600"/>
              </a:spcAft>
            </a:pPr>
            <a:br>
              <a:rPr lang="en-US" sz="1400" b="1" dirty="0"/>
            </a:br>
            <a:r>
              <a:rPr lang="en-US" sz="1400" u="sng" dirty="0"/>
              <a:t>Thank you</a:t>
            </a:r>
            <a:r>
              <a:rPr lang="en-US" sz="1400" dirty="0"/>
              <a:t> for your samples and contributions!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8836442" y="965176"/>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656221" y="5682185"/>
            <a:ext cx="1152381" cy="1152381"/>
          </a:xfrm>
          <a:prstGeom prst="rect">
            <a:avLst/>
          </a:prstGeom>
        </p:spPr>
      </p:pic>
      <p:pic>
        <p:nvPicPr>
          <p:cNvPr id="16" name="Picture 15">
            <a:extLst>
              <a:ext uri="{FF2B5EF4-FFF2-40B4-BE49-F238E27FC236}">
                <a16:creationId xmlns:a16="http://schemas.microsoft.com/office/drawing/2014/main" id="{E30B058C-AF2F-1FEB-EECE-EE632D7F422B}"/>
              </a:ext>
            </a:extLst>
          </p:cNvPr>
          <p:cNvPicPr>
            <a:picLocks noChangeAspect="1"/>
          </p:cNvPicPr>
          <p:nvPr/>
        </p:nvPicPr>
        <p:blipFill>
          <a:blip r:embed="rId6"/>
          <a:stretch>
            <a:fillRect/>
          </a:stretch>
        </p:blipFill>
        <p:spPr>
          <a:xfrm>
            <a:off x="9211435" y="1343087"/>
            <a:ext cx="6301324" cy="4236917"/>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369735" y="5351258"/>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spTree>
    <p:extLst>
      <p:ext uri="{BB962C8B-B14F-4D97-AF65-F5344CB8AC3E}">
        <p14:creationId xmlns:p14="http://schemas.microsoft.com/office/powerpoint/2010/main" val="13747691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6793129" y="1250415"/>
            <a:ext cx="5620123" cy="1162206"/>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Watch and vote for movies in a Teams meeting!</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65784" y="4232744"/>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27423" y="3238369"/>
            <a:ext cx="1474710" cy="227062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pic>
        <p:nvPicPr>
          <p:cNvPr id="1028" name="Picture 4" descr="OnStageView">
            <a:extLst>
              <a:ext uri="{FF2B5EF4-FFF2-40B4-BE49-F238E27FC236}">
                <a16:creationId xmlns:a16="http://schemas.microsoft.com/office/drawing/2014/main" id="{3ADBD267-74C6-8E76-80FB-260B4FA6CA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7025" y="1024854"/>
            <a:ext cx="4525651" cy="2661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StageView">
            <a:extLst>
              <a:ext uri="{FF2B5EF4-FFF2-40B4-BE49-F238E27FC236}">
                <a16:creationId xmlns:a16="http://schemas.microsoft.com/office/drawing/2014/main" id="{44C99FF7-2D7F-DF3E-E850-E97A564813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51429" y="2000833"/>
            <a:ext cx="2216868" cy="3197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1B4988-450A-5398-AB37-FF577133D8FF}"/>
              </a:ext>
            </a:extLst>
          </p:cNvPr>
          <p:cNvSpPr txBox="1"/>
          <p:nvPr/>
        </p:nvSpPr>
        <p:spPr>
          <a:xfrm>
            <a:off x="332726" y="5582446"/>
            <a:ext cx="6247106" cy="1480405"/>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hlinkClick r:id="rId20"/>
              </a:rPr>
              <a:t>https://aka.ms/tab-meeting-stageview-vote-movie</a:t>
            </a:r>
            <a:endParaRPr lang="en-US" sz="2000">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Many thanks to </a:t>
            </a:r>
            <a:br>
              <a:rPr lang="en-US">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Markus Moeller (@Moeller2_0) </a:t>
            </a:r>
            <a:br>
              <a:rPr lang="en-US" sz="2400">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for yet another amazing sample!</a:t>
            </a:r>
            <a:endParaRPr lang="en-US" sz="240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5EFBFC6A-3B9F-91B3-7601-07FC4BCAD51F}"/>
              </a:ext>
            </a:extLst>
          </p:cNvPr>
          <p:cNvSpPr txBox="1"/>
          <p:nvPr/>
        </p:nvSpPr>
        <p:spPr>
          <a:xfrm>
            <a:off x="6170842" y="7908997"/>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rPr>
              <a:t>All the samples are at</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1"/>
              </a:rPr>
              <a:t>https://aka.ms/m365-samples</a:t>
            </a: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Teams samples w/filtering</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2"/>
              </a:rPr>
              <a:t>https://aka.ms/teams-samples</a:t>
            </a:r>
            <a:r>
              <a:rPr lang="en-US" sz="2400">
                <a:gradFill>
                  <a:gsLst>
                    <a:gs pos="2917">
                      <a:schemeClr val="tx1"/>
                    </a:gs>
                    <a:gs pos="30000">
                      <a:schemeClr val="tx1"/>
                    </a:gs>
                  </a:gsLst>
                  <a:lin ang="5400000" scaled="0"/>
                </a:gradFill>
                <a:sym typeface="Wingdings" panose="05000000000000000000" pitchFamily="2" charset="2"/>
              </a:rPr>
              <a:t> </a:t>
            </a:r>
          </a:p>
        </p:txBody>
      </p:sp>
      <p:pic>
        <p:nvPicPr>
          <p:cNvPr id="5" name="Picture 4" descr="Striped red and white box filled with popcorn">
            <a:extLst>
              <a:ext uri="{FF2B5EF4-FFF2-40B4-BE49-F238E27FC236}">
                <a16:creationId xmlns:a16="http://schemas.microsoft.com/office/drawing/2014/main" id="{FA0E36B3-A4FB-512A-4F90-3B45C7C57F54}"/>
              </a:ext>
            </a:extLst>
          </p:cNvPr>
          <p:cNvPicPr>
            <a:picLocks noChangeAspect="1"/>
          </p:cNvPicPr>
          <p:nvPr/>
        </p:nvPicPr>
        <p:blipFill>
          <a:blip r:embed="rId23">
            <a:clrChange>
              <a:clrFrom>
                <a:srgbClr val="FFFFFF"/>
              </a:clrFrom>
              <a:clrTo>
                <a:srgbClr val="FFFFFF">
                  <a:alpha val="0"/>
                </a:srgbClr>
              </a:clrTo>
            </a:clrChange>
          </a:blip>
          <a:stretch>
            <a:fillRect/>
          </a:stretch>
        </p:blipFill>
        <p:spPr>
          <a:xfrm rot="953863">
            <a:off x="1167123" y="4236897"/>
            <a:ext cx="574395" cy="861592"/>
          </a:xfrm>
          <a:prstGeom prst="rect">
            <a:avLst/>
          </a:prstGeom>
        </p:spPr>
      </p:pic>
      <p:sp>
        <p:nvSpPr>
          <p:cNvPr id="6" name="TextBox 5">
            <a:extLst>
              <a:ext uri="{FF2B5EF4-FFF2-40B4-BE49-F238E27FC236}">
                <a16:creationId xmlns:a16="http://schemas.microsoft.com/office/drawing/2014/main" id="{E18DDE73-712D-4CAD-AC69-ADF9FEA81CA4}"/>
              </a:ext>
            </a:extLst>
          </p:cNvPr>
          <p:cNvSpPr txBox="1"/>
          <p:nvPr/>
        </p:nvSpPr>
        <p:spPr>
          <a:xfrm>
            <a:off x="7592857" y="2486216"/>
            <a:ext cx="4715739" cy="20220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Meeting app with sidebar and stage view</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Vote and watch movies together</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Uses Fluid Framework</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Detailed blog article</a:t>
            </a:r>
            <a:br>
              <a:rPr lang="en-US">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hlinkClick r:id="rId24"/>
              </a:rPr>
              <a:t>https://mmsharepoint.wordpress.com/</a:t>
            </a:r>
            <a:endParaRPr lang="en-US">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2F046A53-5A84-DD0F-D10E-F5FDA5B1D993}"/>
              </a:ext>
            </a:extLst>
          </p:cNvPr>
          <p:cNvPicPr>
            <a:picLocks noChangeAspect="1"/>
          </p:cNvPicPr>
          <p:nvPr/>
        </p:nvPicPr>
        <p:blipFill>
          <a:blip r:embed="rId25"/>
          <a:stretch>
            <a:fillRect/>
          </a:stretch>
        </p:blipFill>
        <p:spPr>
          <a:xfrm>
            <a:off x="4033967" y="2701895"/>
            <a:ext cx="2383982" cy="3084553"/>
          </a:xfrm>
          <a:prstGeom prst="rect">
            <a:avLst/>
          </a:prstGeom>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435763"/>
            <a:ext cx="5298923" cy="4924425"/>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a:solidFill>
                  <a:schemeClr val="bg1"/>
                </a:solidFill>
                <a:latin typeface="Segoe UI Light"/>
                <a:cs typeface="Segoe UI Light"/>
              </a:rPr>
              <a:t>Latest on PnP Framework and Core SDK extension</a:t>
            </a:r>
            <a:endParaRPr lang="en-US" sz="1400">
              <a:solidFill>
                <a:schemeClr val="bg1"/>
              </a:solidFill>
            </a:endParaRPr>
          </a:p>
          <a:p>
            <a:pPr marL="342900" indent="-342900">
              <a:buFont typeface="Arial" panose="020B0604020202020204" pitchFamily="34" charset="0"/>
              <a:buChar char="•"/>
            </a:pPr>
            <a:r>
              <a:rPr lang="en-US" sz="160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a:solidFill>
                  <a:schemeClr val="bg1"/>
                </a:solidFill>
                <a:latin typeface="Segoe UI Light"/>
                <a:cs typeface="Segoe UI Light"/>
              </a:rPr>
              <a:t>Latest on </a:t>
            </a:r>
            <a:r>
              <a:rPr lang="en-US" sz="1600" err="1">
                <a:solidFill>
                  <a:schemeClr val="bg1"/>
                </a:solidFill>
                <a:latin typeface="Segoe UI Light"/>
                <a:cs typeface="Segoe UI Light"/>
              </a:rPr>
              <a:t>yo</a:t>
            </a:r>
            <a:r>
              <a:rPr lang="en-US" sz="1600">
                <a:solidFill>
                  <a:schemeClr val="bg1"/>
                </a:solidFill>
                <a:latin typeface="Segoe UI Light"/>
                <a:cs typeface="Segoe UI Light"/>
              </a:rPr>
              <a:t> Teams</a:t>
            </a:r>
          </a:p>
          <a:p>
            <a:pPr marL="342900" indent="-342900">
              <a:buFont typeface="Arial" panose="020B0604020202020204" pitchFamily="34" charset="0"/>
              <a:buChar char="•"/>
            </a:pPr>
            <a:r>
              <a:rPr lang="en-US" sz="1600">
                <a:solidFill>
                  <a:schemeClr val="bg1"/>
                </a:solidFill>
                <a:latin typeface="Segoe UI Light"/>
                <a:cs typeface="Segoe UI Light"/>
              </a:rPr>
              <a:t>Latest on Microsoft Graph Toolkit</a:t>
            </a:r>
          </a:p>
          <a:p>
            <a:pPr marL="342900" indent="-342900">
              <a:buFont typeface="Arial" panose="020B0604020202020204" pitchFamily="34" charset="0"/>
              <a:buChar char="•"/>
            </a:pPr>
            <a:r>
              <a:rPr lang="en-US" sz="160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Latest on script samples</a:t>
            </a:r>
          </a:p>
          <a:p>
            <a:pPr marL="342900" indent="-342900">
              <a:buFont typeface="Arial" panose="020B0604020202020204" pitchFamily="34" charset="0"/>
              <a:buChar char="•"/>
            </a:pPr>
            <a:r>
              <a:rPr lang="en-US" sz="160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Picture time with the </a:t>
            </a:r>
            <a:r>
              <a:rPr lang="en-US" sz="1600" b="1">
                <a:solidFill>
                  <a:schemeClr val="bg1"/>
                </a:solidFill>
                <a:latin typeface="Segoe UI Light"/>
                <a:cs typeface="Segoe UI Light"/>
              </a:rPr>
              <a:t>Together Mode!</a:t>
            </a:r>
            <a:endParaRPr lang="en-US" sz="1600">
              <a:solidFill>
                <a:schemeClr val="bg1"/>
              </a:solidFill>
              <a:latin typeface="Segoe UI Light"/>
              <a:cs typeface="Segoe UI Light"/>
            </a:endParaRPr>
          </a:p>
          <a:p>
            <a:endParaRPr lang="en-US" sz="1600" b="1">
              <a:solidFill>
                <a:schemeClr val="bg1"/>
              </a:solidFill>
              <a:latin typeface="Segoe UI Light" panose="020B0502040204020203" pitchFamily="34" charset="0"/>
              <a:ea typeface="+mn-lt"/>
              <a:cs typeface="Segoe UI Light" panose="020B0502040204020203" pitchFamily="34" charset="0"/>
            </a:endParaRPr>
          </a:p>
          <a:p>
            <a:endParaRPr lang="en-US" sz="1600" b="1">
              <a:solidFill>
                <a:schemeClr val="bg1"/>
              </a:solidFill>
              <a:latin typeface="Segoe UI Light"/>
              <a:ea typeface="+mn-lt"/>
              <a:cs typeface="Segoe UI Light"/>
            </a:endParaRPr>
          </a:p>
          <a:p>
            <a:pPr marL="342900" indent="-342900">
              <a:buFont typeface="Arial" panose="020B0604020202020204" pitchFamily="34" charset="0"/>
              <a:buChar char="•"/>
            </a:pPr>
            <a:r>
              <a:rPr lang="en-US" sz="1600" b="1" err="1">
                <a:solidFill>
                  <a:schemeClr val="bg1"/>
                </a:solidFill>
                <a:ea typeface="+mn-lt"/>
                <a:cs typeface="+mn-lt"/>
              </a:rPr>
              <a:t>Nanddeep</a:t>
            </a:r>
            <a:r>
              <a:rPr lang="en-US" sz="1600" b="1">
                <a:solidFill>
                  <a:schemeClr val="bg1"/>
                </a:solidFill>
                <a:ea typeface="+mn-lt"/>
                <a:cs typeface="+mn-lt"/>
              </a:rPr>
              <a:t> </a:t>
            </a:r>
            <a:r>
              <a:rPr lang="en-US" sz="1600" b="1" err="1">
                <a:solidFill>
                  <a:schemeClr val="bg1"/>
                </a:solidFill>
                <a:ea typeface="+mn-lt"/>
                <a:cs typeface="+mn-lt"/>
              </a:rPr>
              <a:t>Nachan</a:t>
            </a:r>
            <a:r>
              <a:rPr lang="en-US" sz="1600" b="1">
                <a:solidFill>
                  <a:schemeClr val="bg1"/>
                </a:solidFill>
                <a:ea typeface="+mn-lt"/>
                <a:cs typeface="+mn-lt"/>
              </a:rPr>
              <a:t> &amp; </a:t>
            </a:r>
            <a:r>
              <a:rPr lang="en-US" sz="1600" b="1" err="1">
                <a:solidFill>
                  <a:schemeClr val="bg1"/>
                </a:solidFill>
                <a:ea typeface="+mn-lt"/>
                <a:cs typeface="+mn-lt"/>
              </a:rPr>
              <a:t>Smita</a:t>
            </a:r>
            <a:r>
              <a:rPr lang="en-US" sz="1600" b="1">
                <a:solidFill>
                  <a:schemeClr val="bg1"/>
                </a:solidFill>
                <a:ea typeface="+mn-lt"/>
                <a:cs typeface="+mn-lt"/>
              </a:rPr>
              <a:t> </a:t>
            </a:r>
            <a:r>
              <a:rPr lang="en-US" sz="1600" b="1" err="1">
                <a:solidFill>
                  <a:schemeClr val="bg1"/>
                </a:solidFill>
                <a:ea typeface="+mn-lt"/>
                <a:cs typeface="+mn-lt"/>
              </a:rPr>
              <a:t>Nachan</a:t>
            </a:r>
            <a:r>
              <a:rPr lang="en-US" sz="1600">
                <a:solidFill>
                  <a:schemeClr val="bg1"/>
                </a:solidFill>
                <a:ea typeface="+mn-lt"/>
                <a:cs typeface="+mn-lt"/>
              </a:rPr>
              <a:t> - Independent Publishing Connectors </a:t>
            </a:r>
            <a:r>
              <a:rPr lang="en-US" sz="1600" err="1">
                <a:solidFill>
                  <a:schemeClr val="bg1"/>
                </a:solidFill>
                <a:ea typeface="+mn-lt"/>
                <a:cs typeface="+mn-lt"/>
              </a:rPr>
              <a:t>Sessionize</a:t>
            </a:r>
            <a:r>
              <a:rPr lang="en-US" sz="1600">
                <a:solidFill>
                  <a:schemeClr val="bg1"/>
                </a:solidFill>
                <a:ea typeface="+mn-lt"/>
                <a:cs typeface="+mn-lt"/>
              </a:rPr>
              <a:t> Demo</a:t>
            </a:r>
            <a:endParaRPr lang="en-US" sz="1600" b="1">
              <a:solidFill>
                <a:schemeClr val="bg1"/>
              </a:solidFill>
              <a:ea typeface="+mn-lt"/>
              <a:cs typeface="+mn-lt"/>
            </a:endParaRPr>
          </a:p>
          <a:p>
            <a:pPr marL="342900" indent="-342900">
              <a:buFont typeface="Arial" panose="020B0604020202020204" pitchFamily="34" charset="0"/>
              <a:buChar char="•"/>
            </a:pPr>
            <a:endParaRPr lang="en-US" sz="1600" b="1">
              <a:solidFill>
                <a:schemeClr val="bg1"/>
              </a:solidFill>
              <a:ea typeface="+mn-lt"/>
              <a:cs typeface="+mn-lt"/>
            </a:endParaRPr>
          </a:p>
          <a:p>
            <a:pPr marL="342900" indent="-342900">
              <a:buFont typeface="Arial" panose="020B0604020202020204" pitchFamily="34" charset="0"/>
              <a:buChar char="•"/>
            </a:pPr>
            <a:r>
              <a:rPr lang="en-US" sz="1600" b="1">
                <a:solidFill>
                  <a:schemeClr val="bg1"/>
                </a:solidFill>
                <a:ea typeface="+mn-lt"/>
                <a:cs typeface="+mn-lt"/>
              </a:rPr>
              <a:t>André Lage</a:t>
            </a:r>
            <a:r>
              <a:rPr lang="en-US" sz="1600">
                <a:solidFill>
                  <a:schemeClr val="bg1"/>
                </a:solidFill>
                <a:ea typeface="+mn-lt"/>
                <a:cs typeface="+mn-lt"/>
              </a:rPr>
              <a:t> - List Formatting - Payment Registration</a:t>
            </a:r>
            <a:endParaRPr lang="en-US">
              <a:solidFill>
                <a:schemeClr val="bg1"/>
              </a:solidFill>
            </a:endParaRPr>
          </a:p>
          <a:p>
            <a:pPr marL="342900" indent="-342900">
              <a:buFont typeface="Arial" panose="020B0604020202020204" pitchFamily="34" charset="0"/>
              <a:buChar char="•"/>
            </a:pPr>
            <a:endParaRPr lang="en-US" sz="1600">
              <a:solidFill>
                <a:schemeClr val="bg1"/>
              </a:solidFill>
              <a:latin typeface="Segoe UI"/>
              <a:cs typeface="Segoe UI"/>
            </a:endParaRPr>
          </a:p>
          <a:p>
            <a:pPr marL="342900" indent="-342900">
              <a:buFont typeface="Arial" panose="020B0604020202020204" pitchFamily="34" charset="0"/>
              <a:buChar char="•"/>
            </a:pPr>
            <a:r>
              <a:rPr lang="en-US" sz="1600" b="1">
                <a:solidFill>
                  <a:schemeClr val="bg1"/>
                </a:solidFill>
                <a:latin typeface="Segoe UI"/>
                <a:cs typeface="Segoe UI"/>
              </a:rPr>
              <a:t>Paolo </a:t>
            </a:r>
            <a:r>
              <a:rPr lang="en-US" sz="1600" b="1" err="1">
                <a:solidFill>
                  <a:schemeClr val="bg1"/>
                </a:solidFill>
                <a:latin typeface="Segoe UI"/>
                <a:cs typeface="Segoe UI"/>
              </a:rPr>
              <a:t>Pialorsi</a:t>
            </a:r>
            <a:r>
              <a:rPr lang="en-US" sz="1600">
                <a:solidFill>
                  <a:schemeClr val="bg1"/>
                </a:solidFill>
                <a:latin typeface="Segoe UI"/>
                <a:cs typeface="Segoe UI"/>
              </a:rPr>
              <a:t> - Understanding </a:t>
            </a:r>
            <a:r>
              <a:rPr lang="en-US" sz="1600" err="1">
                <a:solidFill>
                  <a:schemeClr val="bg1"/>
                </a:solidFill>
                <a:latin typeface="Segoe UI"/>
                <a:cs typeface="Segoe UI"/>
              </a:rPr>
              <a:t>Sites.Selected</a:t>
            </a:r>
            <a:r>
              <a:rPr lang="en-US" sz="1600">
                <a:solidFill>
                  <a:schemeClr val="bg1"/>
                </a:solidFill>
                <a:latin typeface="Segoe UI"/>
                <a:cs typeface="Segoe UI"/>
              </a:rPr>
              <a:t> permissions in SharePoint Online</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p:blipFill>
        <p:spPr bwMode="auto">
          <a:xfrm>
            <a:off x="9394471"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5"/>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F6999CC-1DBB-0823-6B6C-8BF873B991DF}"/>
              </a:ext>
            </a:extLst>
          </p:cNvPr>
          <p:cNvPicPr>
            <a:picLocks noChangeAspect="1" noChangeArrowheads="1"/>
          </p:cNvPicPr>
          <p:nvPr/>
        </p:nvPicPr>
        <p:blipFill>
          <a:blip r:embed="rId6"/>
          <a:srcRect/>
          <a:stretch/>
        </p:blipFill>
        <p:spPr bwMode="auto">
          <a:xfrm>
            <a:off x="8188083" y="144672"/>
            <a:ext cx="1141925" cy="11419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D8BFC026-5D02-FEB3-AD31-442A611115A3}"/>
              </a:ext>
            </a:extLst>
          </p:cNvPr>
          <p:cNvPicPr>
            <a:picLocks noChangeAspect="1" noChangeArrowheads="1"/>
          </p:cNvPicPr>
          <p:nvPr/>
        </p:nvPicPr>
        <p:blipFill>
          <a:blip r:embed="rId7"/>
          <a:srcRect/>
          <a:stretch/>
        </p:blipFill>
        <p:spPr bwMode="auto">
          <a:xfrm>
            <a:off x="7625041" y="642689"/>
            <a:ext cx="1141925" cy="11419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6" y="4913006"/>
            <a:ext cx="6154862"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Wednesday June 29th</a:t>
            </a:r>
          </a:p>
        </p:txBody>
      </p:sp>
    </p:spTree>
    <p:extLst>
      <p:ext uri="{BB962C8B-B14F-4D97-AF65-F5344CB8AC3E}">
        <p14:creationId xmlns:p14="http://schemas.microsoft.com/office/powerpoint/2010/main" val="4001284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Independent Publishing Connectors </a:t>
            </a:r>
            <a:r>
              <a:rPr lang="en-US" sz="2400" b="1" dirty="0" err="1">
                <a:latin typeface="Segoe UI Light"/>
                <a:ea typeface="+mj-lt"/>
                <a:cs typeface="Segoe UI Light"/>
              </a:rPr>
              <a:t>Sessionize</a:t>
            </a:r>
            <a:r>
              <a:rPr lang="en-US" sz="2400" b="1" dirty="0">
                <a:latin typeface="Segoe UI Light"/>
                <a:ea typeface="+mj-lt"/>
                <a:cs typeface="Segoe UI Light"/>
              </a:rPr>
              <a:t> Demo</a:t>
            </a:r>
          </a:p>
          <a:p>
            <a:r>
              <a:rPr lang="en-US" sz="2400" dirty="0">
                <a:latin typeface="Segoe UI Light"/>
                <a:ea typeface="+mj-lt"/>
                <a:cs typeface="Segoe UI Light"/>
              </a:rPr>
              <a:t>     – </a:t>
            </a:r>
            <a:r>
              <a:rPr lang="en-US" sz="2400" dirty="0" err="1">
                <a:latin typeface="Segoe UI Light"/>
                <a:ea typeface="+mj-lt"/>
                <a:cs typeface="Segoe UI Light"/>
              </a:rPr>
              <a:t>Nanddeep</a:t>
            </a:r>
            <a:r>
              <a:rPr lang="en-US" sz="2400" dirty="0">
                <a:latin typeface="Segoe UI Light"/>
                <a:ea typeface="+mj-lt"/>
                <a:cs typeface="Segoe UI Light"/>
              </a:rPr>
              <a:t> </a:t>
            </a:r>
            <a:r>
              <a:rPr lang="en-US" sz="2400" dirty="0" err="1">
                <a:latin typeface="Segoe UI Light"/>
                <a:ea typeface="+mj-lt"/>
                <a:cs typeface="Segoe UI Light"/>
              </a:rPr>
              <a:t>Nachan</a:t>
            </a:r>
            <a:endParaRPr lang="en-US" sz="2400" dirty="0">
              <a:latin typeface="Segoe UI Light"/>
              <a:ea typeface="+mj-lt"/>
              <a:cs typeface="Segoe UI Light"/>
            </a:endParaRPr>
          </a:p>
          <a:p>
            <a:r>
              <a:rPr lang="en-US" sz="2400" dirty="0">
                <a:latin typeface="Segoe UI Light"/>
                <a:ea typeface="+mj-lt"/>
                <a:cs typeface="Segoe UI Light"/>
              </a:rPr>
              <a:t>     – </a:t>
            </a:r>
            <a:r>
              <a:rPr lang="en-US" sz="2400" dirty="0" err="1">
                <a:latin typeface="Segoe UI Light"/>
                <a:ea typeface="+mj-lt"/>
                <a:cs typeface="Segoe UI Light"/>
              </a:rPr>
              <a:t>Smita</a:t>
            </a:r>
            <a:r>
              <a:rPr lang="en-US" sz="2400" dirty="0">
                <a:latin typeface="Segoe UI Light"/>
                <a:ea typeface="+mj-lt"/>
                <a:cs typeface="Segoe UI Light"/>
              </a:rPr>
              <a:t> </a:t>
            </a:r>
            <a:r>
              <a:rPr lang="en-US" sz="2400" dirty="0" err="1">
                <a:latin typeface="Segoe UI Light"/>
                <a:ea typeface="+mj-lt"/>
                <a:cs typeface="Segoe UI Light"/>
              </a:rPr>
              <a:t>Nachan</a:t>
            </a:r>
            <a:r>
              <a:rPr lang="en-US" sz="2400" dirty="0">
                <a:latin typeface="Segoe UI Light"/>
                <a:ea typeface="+mj-lt"/>
                <a:cs typeface="Segoe UI Light"/>
              </a:rPr>
              <a:t>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 Payment Registration </a:t>
            </a:r>
          </a:p>
          <a:p>
            <a:r>
              <a:rPr lang="en-US" sz="2400" dirty="0">
                <a:latin typeface="Segoe UI Light"/>
                <a:ea typeface="+mj-lt"/>
                <a:cs typeface="Segoe UI Light"/>
              </a:rPr>
              <a:t>     – André Lage</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Understanding </a:t>
            </a:r>
            <a:r>
              <a:rPr lang="en-US" sz="2400" b="1" dirty="0" err="1">
                <a:latin typeface="Segoe UI Light"/>
                <a:ea typeface="+mj-lt"/>
                <a:cs typeface="Segoe UI Light"/>
              </a:rPr>
              <a:t>Sites.Selected</a:t>
            </a:r>
            <a:r>
              <a:rPr lang="en-US" sz="2400" b="1" dirty="0">
                <a:latin typeface="Segoe UI Light"/>
                <a:ea typeface="+mj-lt"/>
                <a:cs typeface="Segoe UI Light"/>
              </a:rPr>
              <a:t> permissions in SharePoint Online</a:t>
            </a:r>
          </a:p>
          <a:p>
            <a:r>
              <a:rPr lang="en-US" sz="2400" dirty="0">
                <a:latin typeface="Segoe UI Light"/>
                <a:ea typeface="+mj-lt"/>
                <a:cs typeface="Segoe UI Light"/>
              </a:rPr>
              <a:t>     – Paolo </a:t>
            </a:r>
            <a:r>
              <a:rPr lang="en-US" sz="2400" dirty="0" err="1">
                <a:latin typeface="Segoe UI Light"/>
                <a:ea typeface="+mj-lt"/>
                <a:cs typeface="Segoe UI Light"/>
              </a:rPr>
              <a:t>Pialorsi</a:t>
            </a:r>
            <a:r>
              <a:rPr lang="en-US" sz="2400" dirty="0">
                <a:latin typeface="Segoe UI Light"/>
                <a:ea typeface="+mj-lt"/>
                <a:cs typeface="Segoe UI Light"/>
              </a:rPr>
              <a:t>  </a:t>
            </a: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p:blipFill>
        <p:spPr bwMode="auto">
          <a:xfrm>
            <a:off x="5962334" y="3657775"/>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844FF4-DB2B-9901-AE6A-2CB21941B809}"/>
              </a:ext>
            </a:extLst>
          </p:cNvPr>
          <p:cNvPicPr>
            <a:picLocks noChangeAspect="1" noChangeArrowheads="1"/>
          </p:cNvPicPr>
          <p:nvPr/>
        </p:nvPicPr>
        <p:blipFill>
          <a:blip r:embed="rId4"/>
          <a:srcRect/>
          <a:stretch/>
        </p:blipFill>
        <p:spPr bwMode="auto">
          <a:xfrm>
            <a:off x="5994921" y="5172238"/>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D5A893-60C1-158C-4524-8F14E80432B6}"/>
              </a:ext>
            </a:extLst>
          </p:cNvPr>
          <p:cNvPicPr>
            <a:picLocks noChangeAspect="1" noChangeArrowheads="1"/>
          </p:cNvPicPr>
          <p:nvPr/>
        </p:nvPicPr>
        <p:blipFill>
          <a:blip r:embed="rId5"/>
          <a:srcRect/>
          <a:stretch/>
        </p:blipFill>
        <p:spPr bwMode="auto">
          <a:xfrm>
            <a:off x="5559290" y="1720796"/>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1739DAA-DD7C-4BF7-3B68-07DF05879F7B}"/>
              </a:ext>
            </a:extLst>
          </p:cNvPr>
          <p:cNvPicPr>
            <a:picLocks noChangeAspect="1" noChangeArrowheads="1"/>
          </p:cNvPicPr>
          <p:nvPr/>
        </p:nvPicPr>
        <p:blipFill>
          <a:blip r:embed="rId6"/>
          <a:srcRect/>
          <a:stretch/>
        </p:blipFill>
        <p:spPr bwMode="auto">
          <a:xfrm>
            <a:off x="6006255" y="2169961"/>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err="1">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June 23</a:t>
            </a:r>
            <a:r>
              <a:rPr lang="en-US" sz="2800" b="1" baseline="30000">
                <a:latin typeface="Segoe UI"/>
                <a:cs typeface="Segoe UI Semibold"/>
              </a:rPr>
              <a:t>rd</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June 16</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https://aka.ms/m365/community</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dirty="0">
                    <a:solidFill>
                      <a:schemeClr val="bg1">
                        <a:lumMod val="50000"/>
                      </a:schemeClr>
                    </a:solidFill>
                  </a:rPr>
                  <a:t>aka.ms/m365/samples</a:t>
                </a:r>
              </a:p>
              <a:p>
                <a:pPr algn="ctr">
                  <a:lnSpc>
                    <a:spcPct val="90000"/>
                  </a:lnSpc>
                  <a:spcAft>
                    <a:spcPts val="600"/>
                  </a:spcAft>
                </a:pPr>
                <a:r>
                  <a:rPr lang="en-US" sz="1200" dirty="0">
                    <a:solidFill>
                      <a:schemeClr val="bg1">
                        <a:lumMod val="50000"/>
                      </a:schemeClr>
                    </a:solidFill>
                  </a:rPr>
                  <a:t>aka.ms/teams-samples</a:t>
                </a:r>
              </a:p>
              <a:p>
                <a:pPr algn="ctr">
                  <a:lnSpc>
                    <a:spcPct val="90000"/>
                  </a:lnSpc>
                  <a:spcAft>
                    <a:spcPts val="600"/>
                  </a:spcAft>
                </a:pPr>
                <a:r>
                  <a:rPr lang="en-FI" sz="1200" dirty="0">
                    <a:solidFill>
                      <a:schemeClr val="bg1">
                        <a:lumMod val="50000"/>
                      </a:schemeClr>
                    </a:solidFill>
                  </a:rPr>
                  <a:t>a</a:t>
                </a:r>
                <a:r>
                  <a:rPr lang="en-US" sz="1200" dirty="0">
                    <a:solidFill>
                      <a:schemeClr val="bg1">
                        <a:lumMod val="50000"/>
                      </a:schemeClr>
                    </a:solidFill>
                  </a:rPr>
                  <a:t>k</a:t>
                </a:r>
                <a:r>
                  <a:rPr lang="en-FI" sz="1200" dirty="0">
                    <a:solidFill>
                      <a:schemeClr val="bg1">
                        <a:lumMod val="50000"/>
                      </a:schemeClr>
                    </a:solidFill>
                  </a:rPr>
                  <a:t>a.ms/spfx-webparts</a:t>
                </a:r>
                <a:endParaRPr lang="en-US" sz="1200" dirty="0">
                  <a:solidFill>
                    <a:schemeClr val="bg1">
                      <a:lumMod val="50000"/>
                    </a:schemeClr>
                  </a:solidFill>
                </a:endParaRPr>
              </a:p>
              <a:p>
                <a:pPr algn="ctr">
                  <a:lnSpc>
                    <a:spcPct val="90000"/>
                  </a:lnSpc>
                  <a:spcAft>
                    <a:spcPts val="600"/>
                  </a:spcAft>
                </a:pPr>
                <a:r>
                  <a:rPr lang="en-US" sz="1200" dirty="0">
                    <a:solidFill>
                      <a:schemeClr val="bg1">
                        <a:lumMod val="50000"/>
                      </a:schemeClr>
                    </a:solidFill>
                  </a:rPr>
                  <a:t>aka.ms/</a:t>
                </a:r>
                <a:r>
                  <a:rPr lang="en-US" sz="1200" dirty="0" err="1">
                    <a:solidFill>
                      <a:schemeClr val="bg1">
                        <a:lumMod val="50000"/>
                      </a:schemeClr>
                    </a:solidFill>
                  </a:rPr>
                  <a:t>powerplatform</a:t>
                </a:r>
                <a:r>
                  <a:rPr lang="en-US" sz="1200" dirty="0">
                    <a:solidFill>
                      <a:schemeClr val="bg1">
                        <a:lumMod val="50000"/>
                      </a:schemeClr>
                    </a:solidFill>
                  </a:rPr>
                  <a:t>-samples</a:t>
                </a:r>
              </a:p>
              <a:p>
                <a:pPr algn="ctr">
                  <a:lnSpc>
                    <a:spcPct val="90000"/>
                  </a:lnSpc>
                  <a:spcAft>
                    <a:spcPts val="600"/>
                  </a:spcAft>
                </a:pPr>
                <a:r>
                  <a:rPr lang="en-FI" sz="1200" dirty="0">
                    <a:solidFill>
                      <a:schemeClr val="bg1">
                        <a:lumMod val="50000"/>
                      </a:schemeClr>
                    </a:solidFill>
                  </a:rPr>
                  <a:t>a</a:t>
                </a:r>
                <a:r>
                  <a:rPr lang="en-US" sz="1200" dirty="0">
                    <a:solidFill>
                      <a:schemeClr val="bg1">
                        <a:lumMod val="50000"/>
                      </a:schemeClr>
                    </a:solidFill>
                  </a:rPr>
                  <a:t>k</a:t>
                </a:r>
                <a:r>
                  <a:rPr lang="en-FI" sz="1200" dirty="0">
                    <a:solidFill>
                      <a:schemeClr val="bg1">
                        <a:lumMod val="50000"/>
                      </a:schemeClr>
                    </a:solidFill>
                  </a:rPr>
                  <a:t>a.ms/spfx-</a:t>
                </a:r>
                <a:r>
                  <a:rPr lang="en-US" sz="1200" dirty="0">
                    <a:solidFill>
                      <a:schemeClr val="bg1">
                        <a:lumMod val="50000"/>
                      </a:schemeClr>
                    </a:solidFill>
                  </a:rPr>
                  <a:t>e</a:t>
                </a:r>
                <a:r>
                  <a:rPr lang="en-FI" sz="1200" dirty="0">
                    <a:solidFill>
                      <a:schemeClr val="bg1">
                        <a:lumMod val="50000"/>
                      </a:schemeClr>
                    </a:solidFill>
                  </a:rPr>
                  <a:t>x</a:t>
                </a:r>
                <a:r>
                  <a:rPr lang="en-US" sz="1200" dirty="0">
                    <a:solidFill>
                      <a:schemeClr val="bg1">
                        <a:lumMod val="50000"/>
                      </a:schemeClr>
                    </a:solidFill>
                  </a:rPr>
                  <a:t>t</a:t>
                </a:r>
                <a:r>
                  <a:rPr lang="en-FI" sz="1200" dirty="0">
                    <a:solidFill>
                      <a:schemeClr val="bg1">
                        <a:lumMod val="50000"/>
                      </a:schemeClr>
                    </a:solidFill>
                  </a:rPr>
                  <a:t>ensions</a:t>
                </a:r>
                <a:endParaRPr lang="en-US" sz="1200" dirty="0">
                  <a:solidFill>
                    <a:schemeClr val="bg1">
                      <a:lumMod val="50000"/>
                    </a:schemeClr>
                  </a:solidFill>
                </a:endParaRPr>
              </a:p>
              <a:p>
                <a:pPr algn="ctr">
                  <a:lnSpc>
                    <a:spcPct val="90000"/>
                  </a:lnSpc>
                  <a:spcAft>
                    <a:spcPts val="600"/>
                  </a:spcAft>
                </a:pPr>
                <a:r>
                  <a:rPr lang="en-US" sz="1200" dirty="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14</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June</a:t>
            </a:r>
            <a:br>
              <a:rPr lang="en-US" sz="3200">
                <a:latin typeface="Segoe UI Semibold"/>
                <a:cs typeface="Segoe UI Semibold"/>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
        <p:nvSpPr>
          <p:cNvPr id="11" name="Rectangle 10">
            <a:extLst>
              <a:ext uri="{FF2B5EF4-FFF2-40B4-BE49-F238E27FC236}">
                <a16:creationId xmlns:a16="http://schemas.microsoft.com/office/drawing/2014/main" id="{77D6A32C-2FAF-4DEF-96BA-B931766DDB7F}"/>
              </a:ext>
            </a:extLst>
          </p:cNvPr>
          <p:cNvSpPr/>
          <p:nvPr/>
        </p:nvSpPr>
        <p:spPr>
          <a:xfrm>
            <a:off x="6380111" y="1358235"/>
            <a:ext cx="5795824" cy="378565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000" dirty="0">
                <a:solidFill>
                  <a:schemeClr val="bg1">
                    <a:lumMod val="10000"/>
                  </a:schemeClr>
                </a:solidFill>
              </a:rPr>
              <a:t>Latest news from Microsoft engineering on </a:t>
            </a:r>
            <a:r>
              <a:rPr lang="en-US" sz="2000" dirty="0">
                <a:solidFill>
                  <a:srgbClr val="0078D4"/>
                </a:solidFill>
              </a:rPr>
              <a:t>Microsoft 365 </a:t>
            </a:r>
            <a:r>
              <a:rPr lang="en-US" sz="2000" dirty="0">
                <a:solidFill>
                  <a:schemeClr val="bg1">
                    <a:lumMod val="10000"/>
                  </a:schemeClr>
                </a:solidFill>
              </a:rPr>
              <a:t>topics</a:t>
            </a:r>
            <a:endParaRPr lang="en-US" sz="2000" dirty="0">
              <a:solidFill>
                <a:schemeClr val="bg1">
                  <a:lumMod val="10000"/>
                </a:schemeClr>
              </a:solidFill>
              <a:cs typeface="Segoe UI"/>
            </a:endParaRPr>
          </a:p>
          <a:p>
            <a:pPr marL="342900" indent="-342900">
              <a:buFont typeface="Arial" panose="020B0604020202020204" pitchFamily="34" charset="0"/>
              <a:buChar char="•"/>
            </a:pPr>
            <a:r>
              <a:rPr lang="en-US" sz="2000" dirty="0">
                <a:solidFill>
                  <a:schemeClr val="bg1">
                    <a:lumMod val="10000"/>
                  </a:schemeClr>
                </a:solidFill>
              </a:rPr>
              <a:t>Community together mode group photo</a:t>
            </a:r>
            <a:br>
              <a:rPr lang="en-US" sz="2000" dirty="0"/>
            </a:br>
            <a:endParaRPr lang="en-US" sz="2000" dirty="0">
              <a:ea typeface="+mn-lt"/>
              <a:cs typeface="+mn-lt"/>
            </a:endParaRPr>
          </a:p>
          <a:p>
            <a:pPr marL="342900" indent="-342900">
              <a:buFont typeface="Arial" panose="020B0604020202020204" pitchFamily="34" charset="0"/>
              <a:buChar char="•"/>
            </a:pPr>
            <a:r>
              <a:rPr lang="en-US" sz="2000" b="1" dirty="0">
                <a:ea typeface="+mn-lt"/>
                <a:cs typeface="+mn-lt"/>
              </a:rPr>
              <a:t>Rabeb Othmani </a:t>
            </a:r>
            <a:r>
              <a:rPr lang="en-US" sz="2000" dirty="0">
                <a:solidFill>
                  <a:schemeClr val="bg1">
                    <a:lumMod val="10000"/>
                  </a:schemeClr>
                </a:solidFill>
              </a:rPr>
              <a:t>- </a:t>
            </a:r>
            <a:r>
              <a:rPr lang="en-US" sz="2000" dirty="0"/>
              <a:t>Introduction to Microsoft Graph Postman collection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ea typeface="+mn-lt"/>
                <a:cs typeface="+mn-lt"/>
              </a:rPr>
              <a:t>Maisa </a:t>
            </a:r>
            <a:r>
              <a:rPr lang="en-US" sz="2000" b="1" dirty="0" err="1">
                <a:ea typeface="+mn-lt"/>
                <a:cs typeface="+mn-lt"/>
              </a:rPr>
              <a:t>Rissi</a:t>
            </a:r>
            <a:r>
              <a:rPr lang="en-US" sz="2000" b="1" dirty="0">
                <a:ea typeface="+mn-lt"/>
                <a:cs typeface="+mn-lt"/>
              </a:rPr>
              <a:t> </a:t>
            </a:r>
            <a:r>
              <a:rPr lang="en-US" sz="2000" dirty="0">
                <a:solidFill>
                  <a:schemeClr val="bg1">
                    <a:lumMod val="10000"/>
                  </a:schemeClr>
                </a:solidFill>
              </a:rPr>
              <a:t>- </a:t>
            </a:r>
            <a:r>
              <a:rPr lang="nl-NL" sz="2000" dirty="0"/>
              <a:t>Microsoft Graph .Net SDK v5</a:t>
            </a:r>
            <a:r>
              <a:rPr lang="en-US" sz="2000" dirty="0">
                <a:ea typeface="+mn-lt"/>
                <a:cs typeface="+mn-lt"/>
              </a:rPr>
              <a:t>  </a:t>
            </a:r>
          </a:p>
          <a:p>
            <a:pPr marL="342900" indent="-342900">
              <a:buFont typeface="Arial" panose="020B0604020202020204" pitchFamily="34" charset="0"/>
              <a:buChar char="•"/>
            </a:pPr>
            <a:endParaRPr lang="en-US" sz="2000" dirty="0">
              <a:ea typeface="+mn-lt"/>
              <a:cs typeface="+mn-lt"/>
            </a:endParaRPr>
          </a:p>
          <a:p>
            <a:pPr marL="342900" indent="-342900">
              <a:buFont typeface="Arial" panose="020B0604020202020204" pitchFamily="34" charset="0"/>
              <a:buChar char="•"/>
            </a:pPr>
            <a:r>
              <a:rPr lang="en-US" sz="2000" b="1" dirty="0">
                <a:ea typeface="+mn-lt"/>
                <a:cs typeface="+mn-lt"/>
              </a:rPr>
              <a:t>Greg Taylor </a:t>
            </a:r>
            <a:r>
              <a:rPr lang="en-US" sz="2000" dirty="0">
                <a:solidFill>
                  <a:schemeClr val="bg1">
                    <a:lumMod val="10000"/>
                  </a:schemeClr>
                </a:solidFill>
              </a:rPr>
              <a:t>- </a:t>
            </a:r>
            <a:r>
              <a:rPr lang="en-US" sz="2000" dirty="0"/>
              <a:t>Latest on deprecating basic auth for Exchange</a:t>
            </a:r>
            <a:r>
              <a:rPr lang="en-US" sz="2000" dirty="0">
                <a:ea typeface="+mn-lt"/>
                <a:cs typeface="+mn-lt"/>
              </a:rPr>
              <a:t>  </a:t>
            </a:r>
            <a:endParaRPr lang="en-US" sz="2000" dirty="0">
              <a:cs typeface="Segoe UI"/>
            </a:endParaRPr>
          </a:p>
          <a:p>
            <a:pPr marL="342900" indent="-342900">
              <a:buFont typeface="Arial" panose="020B0604020202020204" pitchFamily="34" charset="0"/>
              <a:buChar char="•"/>
            </a:pPr>
            <a:endParaRPr lang="en-US" sz="2000" dirty="0">
              <a:cs typeface="Segoe UI"/>
            </a:endParaRP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Tree>
    <p:extLst>
      <p:ext uri="{BB962C8B-B14F-4D97-AF65-F5344CB8AC3E}">
        <p14:creationId xmlns:p14="http://schemas.microsoft.com/office/powerpoint/2010/main" val="196494224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Semibold"/>
              </a:rPr>
              <a:t>Writing for the Web</a:t>
            </a: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ea typeface="+mn-lt"/>
              <a:cs typeface="Segoe UI Semibold"/>
            </a:endParaRPr>
          </a:p>
          <a:p>
            <a:pPr>
              <a:lnSpc>
                <a:spcPct val="150000"/>
              </a:lnSpc>
            </a:pPr>
            <a:endParaRPr lang="en-US" sz="1600" b="1">
              <a:solidFill>
                <a:srgbClr val="1973B9"/>
              </a:solidFill>
              <a:latin typeface="Segoe UI Black"/>
              <a:ea typeface="Segoe UI Black"/>
              <a:cs typeface="Segoe UI Semibold"/>
            </a:endParaRPr>
          </a:p>
          <a:p>
            <a:pPr>
              <a:lnSpc>
                <a:spcPct val="150000"/>
              </a:lnSpc>
            </a:pPr>
            <a:r>
              <a:rPr lang="en-US" sz="1600" b="1">
                <a:solidFill>
                  <a:srgbClr val="1973B9"/>
                </a:solidFill>
                <a:latin typeface="Segoe UI"/>
                <a:ea typeface="Segoe UI Black"/>
                <a:cs typeface="Segoe UI Semibold"/>
              </a:rPr>
              <a:t>Power Platform – Power Pages</a:t>
            </a:r>
            <a:endParaRPr lang="en-US" b="1">
              <a:latin typeface="Segoe UI"/>
              <a:cs typeface="Segoe UI"/>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421922" y="5769965"/>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rPr>
              <a:t>COMING SOON</a:t>
            </a:r>
            <a:endParaRPr lang="en-FI"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endParaRP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2663</Words>
  <Application>Microsoft Office PowerPoint</Application>
  <PresentationFormat>Custom</PresentationFormat>
  <Paragraphs>355</Paragraphs>
  <Slides>25</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Optional picture time!</vt:lpstr>
      <vt:lpstr>DEMO</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2022-06-09T17:50:47Z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